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30" r:id="rId2"/>
    <p:sldId id="431" r:id="rId3"/>
    <p:sldId id="309" r:id="rId4"/>
    <p:sldId id="365" r:id="rId5"/>
    <p:sldId id="434" r:id="rId6"/>
    <p:sldId id="433" r:id="rId7"/>
    <p:sldId id="432" r:id="rId8"/>
  </p:sldIdLst>
  <p:sldSz cx="9144000" cy="6858000" type="screen4x3"/>
  <p:notesSz cx="6858000" cy="97536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8BB18"/>
    <a:srgbClr val="4000F6"/>
    <a:srgbClr val="4400FF"/>
    <a:srgbClr val="4500FF"/>
    <a:srgbClr val="FF7800"/>
    <a:srgbClr val="FF7B00"/>
    <a:srgbClr val="974478"/>
    <a:srgbClr val="E678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1072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8445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4034283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16387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4502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5505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22531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192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795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323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71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357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6537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453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4492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26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5208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5414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Abgerundetes Rechteck 6"/>
          <p:cNvSpPr>
            <a:spLocks noChangeArrowheads="1"/>
          </p:cNvSpPr>
          <p:nvPr/>
        </p:nvSpPr>
        <p:spPr bwMode="auto">
          <a:xfrm>
            <a:off x="596900" y="4178300"/>
            <a:ext cx="7950200" cy="1066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5366" name="Textfeld 46"/>
          <p:cNvSpPr txBox="1">
            <a:spLocks noChangeArrowheads="1"/>
          </p:cNvSpPr>
          <p:nvPr/>
        </p:nvSpPr>
        <p:spPr bwMode="auto">
          <a:xfrm>
            <a:off x="596900" y="4238916"/>
            <a:ext cx="7950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de-DE" altLang="de-DE" sz="2800" dirty="0" smtClean="0">
                <a:latin typeface="Calibri" panose="020F0502020204030204" pitchFamily="34" charset="0"/>
              </a:rPr>
              <a:t>Elektromotor (Dreifach-T-Anker</a:t>
            </a:r>
            <a:r>
              <a:rPr lang="de-DE" altLang="de-DE" sz="2800" dirty="0" smtClean="0">
                <a:latin typeface="Calibri" panose="020F0502020204030204" pitchFamily="34" charset="0"/>
              </a:rPr>
              <a:t>)</a:t>
            </a:r>
            <a:br>
              <a:rPr lang="de-DE" altLang="de-DE" sz="2800" dirty="0" smtClean="0">
                <a:latin typeface="Calibri" panose="020F0502020204030204" pitchFamily="34" charset="0"/>
              </a:rPr>
            </a:br>
            <a:r>
              <a:rPr lang="de-DE" altLang="de-DE" sz="2800" dirty="0" smtClean="0">
                <a:latin typeface="Calibri" panose="020F0502020204030204" pitchFamily="34" charset="0"/>
              </a:rPr>
              <a:t>Erklärung</a:t>
            </a:r>
            <a:endParaRPr lang="de-DE" altLang="de-DE" sz="2800" dirty="0">
              <a:latin typeface="Calibri" panose="020F050202020403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7420" y="1684095"/>
            <a:ext cx="5108120" cy="134543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17" y="5270692"/>
            <a:ext cx="1889924" cy="3840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90" y="5270692"/>
            <a:ext cx="328602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863" y="1469872"/>
            <a:ext cx="5148002" cy="4302411"/>
          </a:xfrm>
          <a:prstGeom prst="rect">
            <a:avLst/>
          </a:prstGeom>
        </p:spPr>
      </p:pic>
      <p:grpSp>
        <p:nvGrpSpPr>
          <p:cNvPr id="2" name="Gruppierung 33"/>
          <p:cNvGrpSpPr>
            <a:grpSpLocks/>
          </p:cNvGrpSpPr>
          <p:nvPr/>
        </p:nvGrpSpPr>
        <p:grpSpPr bwMode="auto">
          <a:xfrm>
            <a:off x="1746080" y="1194000"/>
            <a:ext cx="2490785" cy="1108075"/>
            <a:chOff x="709615" y="1690398"/>
            <a:chExt cx="2490785" cy="1107996"/>
          </a:xfrm>
        </p:grpSpPr>
        <p:cxnSp>
          <p:nvCxnSpPr>
            <p:cNvPr id="19478" name="Gerade Verbindung mit Pfeil 12"/>
            <p:cNvCxnSpPr>
              <a:cxnSpLocks noChangeShapeType="1"/>
            </p:cNvCxnSpPr>
            <p:nvPr/>
          </p:nvCxnSpPr>
          <p:spPr bwMode="auto">
            <a:xfrm>
              <a:off x="2133600" y="2260600"/>
              <a:ext cx="1066800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9" name="Textfeld 13"/>
            <p:cNvSpPr txBox="1">
              <a:spLocks noChangeArrowheads="1"/>
            </p:cNvSpPr>
            <p:nvPr/>
          </p:nvSpPr>
          <p:spPr bwMode="auto">
            <a:xfrm>
              <a:off x="709615" y="1690398"/>
              <a:ext cx="1487487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Eisenkern</a:t>
              </a:r>
              <a:br>
                <a:rPr lang="de-DE" altLang="de-DE" sz="2200" dirty="0">
                  <a:latin typeface="Calibri" panose="020F0502020204030204" pitchFamily="34" charset="0"/>
                </a:rPr>
              </a:br>
              <a:r>
                <a:rPr lang="de-DE" altLang="de-DE" sz="2200" dirty="0" smtClean="0">
                  <a:latin typeface="Calibri" panose="020F0502020204030204" pitchFamily="34" charset="0"/>
                </a:rPr>
                <a:t>(Dreifach-</a:t>
              </a:r>
              <a:endParaRPr lang="de-DE" altLang="de-DE" sz="2200" dirty="0">
                <a:latin typeface="Calibri" panose="020F0502020204030204" pitchFamily="34" charset="0"/>
              </a:endParaRPr>
            </a:p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T-Form)</a:t>
              </a:r>
            </a:p>
          </p:txBody>
        </p:sp>
      </p:grpSp>
      <p:grpSp>
        <p:nvGrpSpPr>
          <p:cNvPr id="3" name="Gruppierung 30"/>
          <p:cNvGrpSpPr>
            <a:grpSpLocks/>
          </p:cNvGrpSpPr>
          <p:nvPr/>
        </p:nvGrpSpPr>
        <p:grpSpPr bwMode="auto">
          <a:xfrm>
            <a:off x="4619336" y="1757274"/>
            <a:ext cx="2671502" cy="862067"/>
            <a:chOff x="4122998" y="1477963"/>
            <a:chExt cx="2671502" cy="862067"/>
          </a:xfrm>
        </p:grpSpPr>
        <p:cxnSp>
          <p:nvCxnSpPr>
            <p:cNvPr id="19476" name="Gerade Verbindung mit Pfeil 14"/>
            <p:cNvCxnSpPr>
              <a:cxnSpLocks noChangeShapeType="1"/>
            </p:cNvCxnSpPr>
            <p:nvPr/>
          </p:nvCxnSpPr>
          <p:spPr bwMode="auto">
            <a:xfrm flipH="1">
              <a:off x="4122998" y="1955800"/>
              <a:ext cx="1566602" cy="38423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7" name="Textfeld 15"/>
            <p:cNvSpPr txBox="1">
              <a:spLocks noChangeArrowheads="1"/>
            </p:cNvSpPr>
            <p:nvPr/>
          </p:nvSpPr>
          <p:spPr bwMode="auto">
            <a:xfrm>
              <a:off x="5446713" y="1477963"/>
              <a:ext cx="13477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Kupfer-spule</a:t>
              </a:r>
            </a:p>
          </p:txBody>
        </p:sp>
      </p:grpSp>
      <p:grpSp>
        <p:nvGrpSpPr>
          <p:cNvPr id="9" name="Gruppierung 32"/>
          <p:cNvGrpSpPr>
            <a:grpSpLocks/>
          </p:cNvGrpSpPr>
          <p:nvPr/>
        </p:nvGrpSpPr>
        <p:grpSpPr bwMode="auto">
          <a:xfrm>
            <a:off x="1060869" y="2609912"/>
            <a:ext cx="3319089" cy="1101356"/>
            <a:chOff x="1469895" y="4533859"/>
            <a:chExt cx="3319089" cy="1100969"/>
          </a:xfrm>
        </p:grpSpPr>
        <p:sp>
          <p:nvSpPr>
            <p:cNvPr id="19474" name="Textfeld 19"/>
            <p:cNvSpPr txBox="1">
              <a:spLocks noChangeArrowheads="1"/>
            </p:cNvSpPr>
            <p:nvPr/>
          </p:nvSpPr>
          <p:spPr bwMode="auto">
            <a:xfrm>
              <a:off x="1469895" y="4533859"/>
              <a:ext cx="19319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Kommutator</a:t>
              </a:r>
            </a:p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(Stromwender)</a:t>
              </a:r>
            </a:p>
          </p:txBody>
        </p:sp>
        <p:cxnSp>
          <p:nvCxnSpPr>
            <p:cNvPr id="19475" name="Gerade Verbindung mit Pfeil 20"/>
            <p:cNvCxnSpPr>
              <a:cxnSpLocks noChangeShapeType="1"/>
              <a:stCxn id="19474" idx="3"/>
            </p:cNvCxnSpPr>
            <p:nvPr/>
          </p:nvCxnSpPr>
          <p:spPr bwMode="auto">
            <a:xfrm>
              <a:off x="3401882" y="4918580"/>
              <a:ext cx="1387102" cy="71624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" name="Gruppierung 31"/>
          <p:cNvGrpSpPr>
            <a:grpSpLocks/>
          </p:cNvGrpSpPr>
          <p:nvPr/>
        </p:nvGrpSpPr>
        <p:grpSpPr bwMode="auto">
          <a:xfrm>
            <a:off x="5308600" y="3843481"/>
            <a:ext cx="2501900" cy="1727200"/>
            <a:chOff x="5321300" y="1600200"/>
            <a:chExt cx="2501900" cy="1726704"/>
          </a:xfrm>
        </p:grpSpPr>
        <p:cxnSp>
          <p:nvCxnSpPr>
            <p:cNvPr id="19472" name="Gerade Verbindung mit Pfeil 23"/>
            <p:cNvCxnSpPr>
              <a:cxnSpLocks noChangeShapeType="1"/>
            </p:cNvCxnSpPr>
            <p:nvPr/>
          </p:nvCxnSpPr>
          <p:spPr bwMode="auto">
            <a:xfrm rot="16200000" flipV="1">
              <a:off x="5302250" y="1619250"/>
              <a:ext cx="1358900" cy="13208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3" name="Textfeld 24"/>
            <p:cNvSpPr txBox="1">
              <a:spLocks noChangeArrowheads="1"/>
            </p:cNvSpPr>
            <p:nvPr/>
          </p:nvSpPr>
          <p:spPr bwMode="auto">
            <a:xfrm>
              <a:off x="6450013" y="2557463"/>
              <a:ext cx="13731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altLang="de-DE" sz="2200" dirty="0">
                  <a:latin typeface="Calibri" panose="020F0502020204030204" pitchFamily="34" charset="0"/>
                </a:rPr>
                <a:t>Schleif-kontakt</a:t>
              </a:r>
            </a:p>
          </p:txBody>
        </p:sp>
      </p:grpSp>
      <p:grpSp>
        <p:nvGrpSpPr>
          <p:cNvPr id="12" name="Gruppierung 37"/>
          <p:cNvGrpSpPr>
            <a:grpSpLocks/>
          </p:cNvGrpSpPr>
          <p:nvPr/>
        </p:nvGrpSpPr>
        <p:grpSpPr bwMode="auto">
          <a:xfrm>
            <a:off x="4610100" y="2960418"/>
            <a:ext cx="2833687" cy="832263"/>
            <a:chOff x="5346700" y="2660237"/>
            <a:chExt cx="2833687" cy="832263"/>
          </a:xfrm>
        </p:grpSpPr>
        <p:cxnSp>
          <p:nvCxnSpPr>
            <p:cNvPr id="19470" name="Gerade Verbindung mit Pfeil 38"/>
            <p:cNvCxnSpPr>
              <a:cxnSpLocks noChangeShapeType="1"/>
            </p:cNvCxnSpPr>
            <p:nvPr/>
          </p:nvCxnSpPr>
          <p:spPr bwMode="auto">
            <a:xfrm flipH="1">
              <a:off x="5346700" y="2973724"/>
              <a:ext cx="1358900" cy="518776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1" name="Textfeld 39"/>
            <p:cNvSpPr txBox="1">
              <a:spLocks noChangeArrowheads="1"/>
            </p:cNvSpPr>
            <p:nvPr/>
          </p:nvSpPr>
          <p:spPr bwMode="auto">
            <a:xfrm>
              <a:off x="6705600" y="2660237"/>
              <a:ext cx="14747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altLang="de-DE" sz="2200" dirty="0">
                  <a:latin typeface="Calibri" panose="020F0502020204030204" pitchFamily="34" charset="0"/>
                </a:rPr>
                <a:t>Drehachse</a:t>
              </a:r>
            </a:p>
          </p:txBody>
        </p:sp>
      </p:grpSp>
      <p:sp>
        <p:nvSpPr>
          <p:cNvPr id="32" name="Textfeld 31"/>
          <p:cNvSpPr txBox="1">
            <a:spLocks noChangeArrowheads="1"/>
          </p:cNvSpPr>
          <p:nvPr/>
        </p:nvSpPr>
        <p:spPr bwMode="auto">
          <a:xfrm>
            <a:off x="569913" y="398463"/>
            <a:ext cx="20749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 dirty="0" smtClean="0">
                <a:latin typeface="Calibri" panose="020F0502020204030204" pitchFamily="34" charset="0"/>
              </a:rPr>
              <a:t>Aufbau: Rotor</a:t>
            </a:r>
            <a:endParaRPr lang="de-DE" altLang="de-DE" sz="2400" i="1" u="sng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251" y="1349288"/>
            <a:ext cx="5848408" cy="4951701"/>
          </a:xfrm>
          <a:prstGeom prst="rect">
            <a:avLst/>
          </a:prstGeom>
        </p:spPr>
      </p:pic>
      <p:grpSp>
        <p:nvGrpSpPr>
          <p:cNvPr id="2" name="Gruppierung 53"/>
          <p:cNvGrpSpPr>
            <a:grpSpLocks/>
          </p:cNvGrpSpPr>
          <p:nvPr/>
        </p:nvGrpSpPr>
        <p:grpSpPr bwMode="auto">
          <a:xfrm>
            <a:off x="196373" y="1072611"/>
            <a:ext cx="8695576" cy="4158299"/>
            <a:chOff x="196373" y="1072613"/>
            <a:chExt cx="8695576" cy="4158130"/>
          </a:xfrm>
        </p:grpSpPr>
        <p:grpSp>
          <p:nvGrpSpPr>
            <p:cNvPr id="20493" name="Gruppierung 15"/>
            <p:cNvGrpSpPr>
              <a:grpSpLocks/>
            </p:cNvGrpSpPr>
            <p:nvPr/>
          </p:nvGrpSpPr>
          <p:grpSpPr bwMode="auto">
            <a:xfrm>
              <a:off x="551246" y="1281308"/>
              <a:ext cx="3582026" cy="1015663"/>
              <a:chOff x="640146" y="1586108"/>
              <a:chExt cx="3582026" cy="1015663"/>
            </a:xfrm>
          </p:grpSpPr>
          <p:cxnSp>
            <p:nvCxnSpPr>
              <p:cNvPr id="20506" name="Gerade Verbindung mit Pfeil 17"/>
              <p:cNvCxnSpPr>
                <a:cxnSpLocks noChangeShapeType="1"/>
              </p:cNvCxnSpPr>
              <p:nvPr/>
            </p:nvCxnSpPr>
            <p:spPr bwMode="auto">
              <a:xfrm flipV="1">
                <a:off x="1948872" y="2113929"/>
                <a:ext cx="2273300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7" name="Textfeld 18"/>
              <p:cNvSpPr txBox="1">
                <a:spLocks noChangeArrowheads="1"/>
              </p:cNvSpPr>
              <p:nvPr/>
            </p:nvSpPr>
            <p:spPr bwMode="auto">
              <a:xfrm>
                <a:off x="640146" y="1586108"/>
                <a:ext cx="1487487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Eisenkern</a:t>
                </a:r>
                <a:br>
                  <a:rPr lang="de-DE" altLang="de-DE" dirty="0">
                    <a:latin typeface="Calibri" panose="020F0502020204030204" pitchFamily="34" charset="0"/>
                  </a:rPr>
                </a:br>
                <a:r>
                  <a:rPr lang="de-DE" altLang="de-DE" dirty="0" smtClean="0">
                    <a:latin typeface="Calibri" panose="020F0502020204030204" pitchFamily="34" charset="0"/>
                  </a:rPr>
                  <a:t>(Dreifach</a:t>
                </a:r>
                <a:endParaRPr lang="de-DE" altLang="de-DE" dirty="0">
                  <a:latin typeface="Calibri" panose="020F0502020204030204" pitchFamily="34" charset="0"/>
                </a:endParaRPr>
              </a:p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T-Form)</a:t>
                </a:r>
              </a:p>
            </p:txBody>
          </p:sp>
        </p:grpSp>
        <p:grpSp>
          <p:nvGrpSpPr>
            <p:cNvPr id="20494" name="Gruppierung 19"/>
            <p:cNvGrpSpPr>
              <a:grpSpLocks/>
            </p:cNvGrpSpPr>
            <p:nvPr/>
          </p:nvGrpSpPr>
          <p:grpSpPr bwMode="auto">
            <a:xfrm>
              <a:off x="4553734" y="1072613"/>
              <a:ext cx="1762628" cy="1157247"/>
              <a:chOff x="4464834" y="1161513"/>
              <a:chExt cx="1762628" cy="1157247"/>
            </a:xfrm>
          </p:grpSpPr>
          <p:cxnSp>
            <p:nvCxnSpPr>
              <p:cNvPr id="20504" name="Gerade Verbindung mit Pfeil 20"/>
              <p:cNvCxnSpPr>
                <a:cxnSpLocks noChangeShapeType="1"/>
              </p:cNvCxnSpPr>
              <p:nvPr/>
            </p:nvCxnSpPr>
            <p:spPr bwMode="auto">
              <a:xfrm flipH="1">
                <a:off x="4464834" y="1576016"/>
                <a:ext cx="701758" cy="742744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5" name="Textfeld 21"/>
              <p:cNvSpPr txBox="1">
                <a:spLocks noChangeArrowheads="1"/>
              </p:cNvSpPr>
              <p:nvPr/>
            </p:nvSpPr>
            <p:spPr bwMode="auto">
              <a:xfrm>
                <a:off x="4879675" y="1161513"/>
                <a:ext cx="1347787" cy="707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Kupfer-spule</a:t>
                </a:r>
              </a:p>
            </p:txBody>
          </p:sp>
        </p:grpSp>
        <p:grpSp>
          <p:nvGrpSpPr>
            <p:cNvPr id="20495" name="Gruppierung 22"/>
            <p:cNvGrpSpPr>
              <a:grpSpLocks/>
            </p:cNvGrpSpPr>
            <p:nvPr/>
          </p:nvGrpSpPr>
          <p:grpSpPr bwMode="auto">
            <a:xfrm>
              <a:off x="196373" y="2375882"/>
              <a:ext cx="4091433" cy="707886"/>
              <a:chOff x="120173" y="2413982"/>
              <a:chExt cx="4091433" cy="707886"/>
            </a:xfrm>
          </p:grpSpPr>
          <p:sp>
            <p:nvSpPr>
              <p:cNvPr id="20502" name="Textfeld 23"/>
              <p:cNvSpPr txBox="1">
                <a:spLocks noChangeArrowheads="1"/>
              </p:cNvSpPr>
              <p:nvPr/>
            </p:nvSpPr>
            <p:spPr bwMode="auto">
              <a:xfrm>
                <a:off x="120173" y="2413982"/>
                <a:ext cx="1931987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Kommutator</a:t>
                </a:r>
              </a:p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(Stromwender)</a:t>
                </a:r>
              </a:p>
            </p:txBody>
          </p:sp>
          <p:cxnSp>
            <p:nvCxnSpPr>
              <p:cNvPr id="20503" name="Gerade Verbindung mit Pfeil 24"/>
              <p:cNvCxnSpPr>
                <a:cxnSpLocks noChangeShapeType="1"/>
              </p:cNvCxnSpPr>
              <p:nvPr/>
            </p:nvCxnSpPr>
            <p:spPr bwMode="auto">
              <a:xfrm>
                <a:off x="1844964" y="2715863"/>
                <a:ext cx="2366642" cy="360706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0496" name="Gruppierung 25"/>
            <p:cNvGrpSpPr>
              <a:grpSpLocks/>
            </p:cNvGrpSpPr>
            <p:nvPr/>
          </p:nvGrpSpPr>
          <p:grpSpPr bwMode="auto">
            <a:xfrm>
              <a:off x="4914900" y="3187878"/>
              <a:ext cx="3977049" cy="2042865"/>
              <a:chOff x="5232400" y="1740078"/>
              <a:chExt cx="3977049" cy="2042865"/>
            </a:xfrm>
          </p:grpSpPr>
          <p:cxnSp>
            <p:nvCxnSpPr>
              <p:cNvPr id="20500" name="Gerade Verbindung mit Pfeil 26"/>
              <p:cNvCxnSpPr>
                <a:cxnSpLocks noChangeShapeType="1"/>
              </p:cNvCxnSpPr>
              <p:nvPr/>
            </p:nvCxnSpPr>
            <p:spPr bwMode="auto">
              <a:xfrm flipH="1" flipV="1">
                <a:off x="5232400" y="1740078"/>
                <a:ext cx="2825173" cy="1662506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501" name="Textfeld 27"/>
              <p:cNvSpPr txBox="1">
                <a:spLocks noChangeArrowheads="1"/>
              </p:cNvSpPr>
              <p:nvPr/>
            </p:nvSpPr>
            <p:spPr bwMode="auto">
              <a:xfrm>
                <a:off x="7836262" y="3075057"/>
                <a:ext cx="1373187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de-DE" altLang="de-DE" dirty="0">
                    <a:latin typeface="Calibri" panose="020F0502020204030204" pitchFamily="34" charset="0"/>
                  </a:rPr>
                  <a:t>Schleif-kontakt</a:t>
                </a:r>
              </a:p>
            </p:txBody>
          </p:sp>
        </p:grpSp>
        <p:grpSp>
          <p:nvGrpSpPr>
            <p:cNvPr id="20497" name="Gruppierung 28"/>
            <p:cNvGrpSpPr>
              <a:grpSpLocks/>
            </p:cNvGrpSpPr>
            <p:nvPr/>
          </p:nvGrpSpPr>
          <p:grpSpPr bwMode="auto">
            <a:xfrm>
              <a:off x="4528748" y="2184931"/>
              <a:ext cx="3991219" cy="966226"/>
              <a:chOff x="5290748" y="2680231"/>
              <a:chExt cx="3991219" cy="966226"/>
            </a:xfrm>
          </p:grpSpPr>
          <p:cxnSp>
            <p:nvCxnSpPr>
              <p:cNvPr id="20498" name="Gerade Verbindung mit Pfeil 29"/>
              <p:cNvCxnSpPr>
                <a:cxnSpLocks noChangeShapeType="1"/>
              </p:cNvCxnSpPr>
              <p:nvPr/>
            </p:nvCxnSpPr>
            <p:spPr bwMode="auto">
              <a:xfrm flipH="1">
                <a:off x="5290748" y="2900626"/>
                <a:ext cx="2509362" cy="745831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499" name="Textfeld 30"/>
              <p:cNvSpPr txBox="1">
                <a:spLocks noChangeArrowheads="1"/>
              </p:cNvSpPr>
              <p:nvPr/>
            </p:nvSpPr>
            <p:spPr bwMode="auto">
              <a:xfrm>
                <a:off x="7807180" y="2680231"/>
                <a:ext cx="14747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de-DE" altLang="de-DE" dirty="0">
                    <a:latin typeface="Calibri" panose="020F0502020204030204" pitchFamily="34" charset="0"/>
                  </a:rPr>
                  <a:t>Drehachse</a:t>
                </a:r>
              </a:p>
            </p:txBody>
          </p:sp>
        </p:grpSp>
      </p:grpSp>
      <p:sp>
        <p:nvSpPr>
          <p:cNvPr id="32" name="Textfeld 31"/>
          <p:cNvSpPr txBox="1">
            <a:spLocks noChangeArrowheads="1"/>
          </p:cNvSpPr>
          <p:nvPr/>
        </p:nvSpPr>
        <p:spPr bwMode="auto">
          <a:xfrm>
            <a:off x="6794065" y="976427"/>
            <a:ext cx="1373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 dirty="0">
                <a:latin typeface="Calibri" panose="020F0502020204030204" pitchFamily="34" charset="0"/>
              </a:rPr>
              <a:t>Stator </a:t>
            </a:r>
            <a:r>
              <a:rPr lang="de-DE" altLang="de-DE" dirty="0">
                <a:latin typeface="Calibri" panose="020F0502020204030204" pitchFamily="34" charset="0"/>
              </a:rPr>
              <a:t>(Magnet)</a:t>
            </a:r>
          </a:p>
        </p:txBody>
      </p:sp>
      <p:sp>
        <p:nvSpPr>
          <p:cNvPr id="33" name="Textfeld 32"/>
          <p:cNvSpPr txBox="1">
            <a:spLocks noChangeArrowheads="1"/>
          </p:cNvSpPr>
          <p:nvPr/>
        </p:nvSpPr>
        <p:spPr bwMode="auto">
          <a:xfrm>
            <a:off x="3385157" y="1099302"/>
            <a:ext cx="1373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 dirty="0">
                <a:latin typeface="Calibri" panose="020F0502020204030204" pitchFamily="34" charset="0"/>
              </a:rPr>
              <a:t>Rotor</a:t>
            </a:r>
          </a:p>
        </p:txBody>
      </p:sp>
      <p:sp>
        <p:nvSpPr>
          <p:cNvPr id="34" name="Textfeld 33"/>
          <p:cNvSpPr txBox="1">
            <a:spLocks noChangeArrowheads="1"/>
          </p:cNvSpPr>
          <p:nvPr/>
        </p:nvSpPr>
        <p:spPr bwMode="auto">
          <a:xfrm>
            <a:off x="3594090" y="6292134"/>
            <a:ext cx="1919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dirty="0">
                <a:latin typeface="Calibri" panose="020F0502020204030204" pitchFamily="34" charset="0"/>
              </a:rPr>
              <a:t>Gleichspannung</a:t>
            </a:r>
          </a:p>
        </p:txBody>
      </p:sp>
      <p:sp>
        <p:nvSpPr>
          <p:cNvPr id="37" name="Textfeld 36"/>
          <p:cNvSpPr txBox="1">
            <a:spLocks noChangeArrowheads="1"/>
          </p:cNvSpPr>
          <p:nvPr/>
        </p:nvSpPr>
        <p:spPr bwMode="auto">
          <a:xfrm>
            <a:off x="569912" y="398463"/>
            <a:ext cx="32343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 dirty="0" smtClean="0">
                <a:latin typeface="Calibri" panose="020F0502020204030204" pitchFamily="34" charset="0"/>
              </a:rPr>
              <a:t>Aufbau: Elektromotor</a:t>
            </a:r>
            <a:endParaRPr lang="de-DE" altLang="de-DE" sz="2400" i="1" u="sng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608013" y="6937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Zu einem Elektromotor gehören zwei Bestandteile:</a:t>
            </a:r>
          </a:p>
        </p:txBody>
      </p:sp>
      <p:sp>
        <p:nvSpPr>
          <p:cNvPr id="14" name="Textfeld 13"/>
          <p:cNvSpPr txBox="1">
            <a:spLocks noChangeArrowheads="1"/>
          </p:cNvSpPr>
          <p:nvPr/>
        </p:nvSpPr>
        <p:spPr bwMode="auto">
          <a:xfrm>
            <a:off x="608013" y="5331546"/>
            <a:ext cx="79200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solidFill>
                  <a:srgbClr val="7F7F7F"/>
                </a:solidFill>
                <a:latin typeface="Calibri" panose="020F0502020204030204" pitchFamily="34" charset="0"/>
              </a:rPr>
              <a:t>Anmerkung: Der dargestellte Rotor ist ein </a:t>
            </a:r>
            <a:r>
              <a:rPr lang="de-DE" altLang="de-DE" sz="2400" dirty="0" smtClean="0">
                <a:solidFill>
                  <a:srgbClr val="7F7F7F"/>
                </a:solidFill>
                <a:latin typeface="Calibri" panose="020F0502020204030204" pitchFamily="34" charset="0"/>
              </a:rPr>
              <a:t>„Dreifach-T-Anker</a:t>
            </a:r>
            <a:r>
              <a:rPr lang="de-DE" altLang="de-DE" sz="2400" dirty="0">
                <a:solidFill>
                  <a:srgbClr val="7F7F7F"/>
                </a:solidFill>
                <a:latin typeface="Calibri" panose="020F0502020204030204" pitchFamily="34" charset="0"/>
              </a:rPr>
              <a:t>“. (Form von </a:t>
            </a:r>
            <a:r>
              <a:rPr lang="de-DE" altLang="de-DE" sz="2400" dirty="0" smtClean="0">
                <a:solidFill>
                  <a:srgbClr val="7F7F7F"/>
                </a:solidFill>
                <a:latin typeface="Calibri" panose="020F0502020204030204" pitchFamily="34" charset="0"/>
              </a:rPr>
              <a:t>drei </a:t>
            </a:r>
            <a:r>
              <a:rPr lang="de-DE" altLang="de-DE" sz="2400" dirty="0">
                <a:solidFill>
                  <a:srgbClr val="7F7F7F"/>
                </a:solidFill>
                <a:latin typeface="Calibri" panose="020F0502020204030204" pitchFamily="34" charset="0"/>
              </a:rPr>
              <a:t>Buchstaben „T“)</a:t>
            </a:r>
          </a:p>
        </p:txBody>
      </p:sp>
      <p:sp>
        <p:nvSpPr>
          <p:cNvPr id="5" name="Textfeld 4"/>
          <p:cNvSpPr txBox="1">
            <a:spLocks noChangeArrowheads="1"/>
          </p:cNvSpPr>
          <p:nvPr/>
        </p:nvSpPr>
        <p:spPr bwMode="auto">
          <a:xfrm>
            <a:off x="633413" y="2027238"/>
            <a:ext cx="75596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Der </a:t>
            </a:r>
            <a:r>
              <a:rPr lang="de-DE" alt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Kommutator </a:t>
            </a:r>
            <a:r>
              <a:rPr lang="de-DE" altLang="de-DE" sz="2400" dirty="0">
                <a:solidFill>
                  <a:srgbClr val="000000"/>
                </a:solidFill>
                <a:latin typeface="Calibri" panose="020F0502020204030204" pitchFamily="34" charset="0"/>
              </a:rPr>
              <a:t>(Stromwender) ist fest mit dem Rotor verbunden. Er besteht aus </a:t>
            </a:r>
            <a:r>
              <a:rPr lang="de-DE" altLang="de-DE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metallischen Segmenten, </a:t>
            </a:r>
            <a:r>
              <a:rPr lang="de-DE" altLang="de-DE" sz="2400" dirty="0">
                <a:solidFill>
                  <a:srgbClr val="000000"/>
                </a:solidFill>
                <a:latin typeface="Calibri" panose="020F0502020204030204" pitchFamily="34" charset="0"/>
              </a:rPr>
              <a:t>die </a:t>
            </a:r>
            <a:r>
              <a:rPr lang="de-DE" altLang="de-DE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zueinander </a:t>
            </a:r>
            <a:r>
              <a:rPr lang="de-DE" altLang="de-DE" sz="2400" dirty="0">
                <a:solidFill>
                  <a:srgbClr val="000000"/>
                </a:solidFill>
                <a:latin typeface="Calibri" panose="020F0502020204030204" pitchFamily="34" charset="0"/>
              </a:rPr>
              <a:t>isoliert sind. </a:t>
            </a:r>
            <a:r>
              <a:rPr lang="de-DE" altLang="de-DE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Segmente sind mit den Spulen verbunden (s. Aufbau).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620713" y="3678238"/>
            <a:ext cx="75596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dirty="0">
                <a:latin typeface="Calibri" panose="020F0502020204030204" pitchFamily="34" charset="0"/>
              </a:rPr>
              <a:t>Durch </a:t>
            </a:r>
            <a:r>
              <a:rPr lang="de-DE" altLang="de-DE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Schleifkontakte </a:t>
            </a:r>
            <a:r>
              <a:rPr lang="de-DE" altLang="de-DE" sz="2400" dirty="0">
                <a:latin typeface="Calibri" panose="020F0502020204030204" pitchFamily="34" charset="0"/>
              </a:rPr>
              <a:t>wird ein schleifender Kontakt mit den Polen einer Elektrizitätsquelle für Gleichspannung hergestellt</a:t>
            </a:r>
            <a:r>
              <a:rPr lang="de-DE" altLang="de-DE" sz="2400" dirty="0" smtClean="0">
                <a:latin typeface="Calibri" panose="020F0502020204030204" pitchFamily="34" charset="0"/>
              </a:rPr>
              <a:t>. Es werden stets nur zwei der drei Segmente des Kommutators berührt.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8" name="Textfeld 7"/>
          <p:cNvSpPr txBox="1">
            <a:spLocks noChangeArrowheads="1"/>
          </p:cNvSpPr>
          <p:nvPr/>
        </p:nvSpPr>
        <p:spPr bwMode="auto">
          <a:xfrm>
            <a:off x="609600" y="10874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b="1">
                <a:latin typeface="Calibri" panose="020F0502020204030204" pitchFamily="34" charset="0"/>
              </a:rPr>
              <a:t>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Stator:</a:t>
            </a:r>
            <a:r>
              <a:rPr lang="de-DE" altLang="de-DE" sz="2400">
                <a:latin typeface="Calibri" panose="020F0502020204030204" pitchFamily="34" charset="0"/>
              </a:rPr>
              <a:t> feststehender Magnet</a:t>
            </a:r>
          </a:p>
        </p:txBody>
      </p:sp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608013" y="1481138"/>
            <a:ext cx="755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b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Rotor: </a:t>
            </a:r>
            <a:r>
              <a:rPr lang="de-DE" altLang="de-DE" sz="2400">
                <a:latin typeface="Calibri" panose="020F0502020204030204" pitchFamily="34" charset="0"/>
              </a:rPr>
              <a:t>drehbare Spule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5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hteck 12"/>
          <p:cNvSpPr>
            <a:spLocks noChangeArrowheads="1"/>
          </p:cNvSpPr>
          <p:nvPr/>
        </p:nvSpPr>
        <p:spPr bwMode="auto">
          <a:xfrm>
            <a:off x="165100" y="139700"/>
            <a:ext cx="8801100" cy="65278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de-DE" altLang="de-DE"/>
          </a:p>
        </p:txBody>
      </p:sp>
      <p:pic>
        <p:nvPicPr>
          <p:cNvPr id="11" name="Bild 10" descr="scharube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128713"/>
            <a:ext cx="904875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bgerundetes Rechteck 11"/>
          <p:cNvSpPr>
            <a:spLocks noChangeArrowheads="1"/>
          </p:cNvSpPr>
          <p:nvPr/>
        </p:nvSpPr>
        <p:spPr bwMode="auto">
          <a:xfrm>
            <a:off x="423863" y="4081463"/>
            <a:ext cx="8212137" cy="2336800"/>
          </a:xfrm>
          <a:prstGeom prst="roundRect">
            <a:avLst>
              <a:gd name="adj" fmla="val 16667"/>
            </a:avLst>
          </a:prstGeom>
          <a:solidFill>
            <a:srgbClr val="F2DCDB"/>
          </a:solidFill>
          <a:ln w="9525">
            <a:solidFill>
              <a:srgbClr val="BE4B48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DE">
              <a:latin typeface="+mn-lt"/>
              <a:ea typeface="+mn-ea"/>
            </a:endParaRPr>
          </a:p>
        </p:txBody>
      </p:sp>
      <p:sp>
        <p:nvSpPr>
          <p:cNvPr id="13" name="Textfeld 6"/>
          <p:cNvSpPr txBox="1">
            <a:spLocks noChangeArrowheads="1"/>
          </p:cNvSpPr>
          <p:nvPr/>
        </p:nvSpPr>
        <p:spPr bwMode="auto">
          <a:xfrm>
            <a:off x="779463" y="4249738"/>
            <a:ext cx="76660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de-DE" altLang="de-DE" sz="2400" b="1" i="1">
                <a:latin typeface="Calibri" panose="020F0502020204030204" pitchFamily="34" charset="0"/>
              </a:rPr>
              <a:t>Linke-Hand-Regel / Schrauben-Regel</a:t>
            </a:r>
          </a:p>
          <a:p>
            <a:pPr eaLnBrk="1" hangingPunct="1"/>
            <a:r>
              <a:rPr lang="de-DE" altLang="de-DE" sz="2400">
                <a:latin typeface="Calibri" panose="020F0502020204030204" pitchFamily="34" charset="0"/>
              </a:rPr>
              <a:t>Hält man die </a:t>
            </a:r>
            <a:r>
              <a:rPr lang="de-DE" altLang="de-DE" sz="2400" i="1">
                <a:latin typeface="Calibri" panose="020F0502020204030204" pitchFamily="34" charset="0"/>
              </a:rPr>
              <a:t>linke Hand</a:t>
            </a:r>
            <a:r>
              <a:rPr lang="de-DE" altLang="de-DE" sz="2400">
                <a:latin typeface="Calibri" panose="020F0502020204030204" pitchFamily="34" charset="0"/>
              </a:rPr>
              <a:t> entlang der Spulenachse und lässt die </a:t>
            </a:r>
            <a:r>
              <a:rPr lang="de-DE" altLang="de-DE" sz="2400" i="1">
                <a:latin typeface="Calibri" panose="020F0502020204030204" pitchFamily="34" charset="0"/>
              </a:rPr>
              <a:t>Finger </a:t>
            </a:r>
            <a:r>
              <a:rPr lang="de-DE" altLang="de-DE" sz="2400">
                <a:latin typeface="Calibri" panose="020F0502020204030204" pitchFamily="34" charset="0"/>
              </a:rPr>
              <a:t>in</a:t>
            </a:r>
            <a:r>
              <a:rPr lang="de-DE" altLang="de-DE" sz="2400" i="1">
                <a:latin typeface="Calibri" panose="020F0502020204030204" pitchFamily="34" charset="0"/>
              </a:rPr>
              <a:t> </a:t>
            </a:r>
            <a:r>
              <a:rPr lang="de-DE" altLang="de-DE" sz="2400">
                <a:latin typeface="Calibri" panose="020F0502020204030204" pitchFamily="34" charset="0"/>
              </a:rPr>
              <a:t>die </a:t>
            </a:r>
            <a:r>
              <a:rPr lang="de-DE" altLang="de-DE" sz="2400" b="1">
                <a:solidFill>
                  <a:srgbClr val="3366FF"/>
                </a:solidFill>
                <a:latin typeface="Calibri" panose="020F0502020204030204" pitchFamily="34" charset="0"/>
              </a:rPr>
              <a:t>Bewegungsrichtung der Elektronen</a:t>
            </a:r>
            <a:r>
              <a:rPr lang="de-DE" altLang="de-DE" sz="2400">
                <a:latin typeface="Calibri" panose="020F0502020204030204" pitchFamily="34" charset="0"/>
              </a:rPr>
              <a:t> zeigen, so deutet der </a:t>
            </a:r>
            <a:r>
              <a:rPr lang="de-DE" altLang="de-DE" sz="2400" i="1">
                <a:latin typeface="Calibri" panose="020F0502020204030204" pitchFamily="34" charset="0"/>
              </a:rPr>
              <a:t>Daumen </a:t>
            </a:r>
            <a:r>
              <a:rPr lang="de-DE" altLang="de-DE" sz="2400">
                <a:latin typeface="Calibri" panose="020F0502020204030204" pitchFamily="34" charset="0"/>
              </a:rPr>
              <a:t>in die </a:t>
            </a:r>
            <a:r>
              <a:rPr lang="de-DE" altLang="de-DE" sz="2400" b="1">
                <a:solidFill>
                  <a:srgbClr val="FF0000"/>
                </a:solidFill>
                <a:latin typeface="Calibri" panose="020F0502020204030204" pitchFamily="34" charset="0"/>
              </a:rPr>
              <a:t>Richtung der austretenden magnetischen Feldlinien</a:t>
            </a:r>
            <a:r>
              <a:rPr lang="de-DE" altLang="de-DE" sz="2400">
                <a:latin typeface="Calibri" panose="020F0502020204030204" pitchFamily="34" charset="0"/>
              </a:rPr>
              <a:t> (Nordpol).</a:t>
            </a:r>
          </a:p>
        </p:txBody>
      </p:sp>
      <p:pic>
        <p:nvPicPr>
          <p:cNvPr id="15" name="Bild 14" descr="1i-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904875"/>
            <a:ext cx="208597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Bild 15" descr="1i - 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325" y="722313"/>
            <a:ext cx="33178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Textfeld 3"/>
          <p:cNvSpPr txBox="1">
            <a:spLocks noChangeArrowheads="1"/>
          </p:cNvSpPr>
          <p:nvPr/>
        </p:nvSpPr>
        <p:spPr bwMode="auto">
          <a:xfrm>
            <a:off x="6680200" y="152400"/>
            <a:ext cx="218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de-DE" altLang="de-DE" sz="2400">
                <a:solidFill>
                  <a:srgbClr val="7F7F7F"/>
                </a:solidFill>
                <a:latin typeface="Calibri" panose="020F0502020204030204" pitchFamily="34" charset="0"/>
              </a:rPr>
              <a:t>Wiederholung</a:t>
            </a:r>
            <a:endParaRPr lang="de-DE" altLang="de-DE" sz="2400">
              <a:solidFill>
                <a:srgbClr val="7F7F7F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41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3"/>
          <p:cNvSpPr txBox="1">
            <a:spLocks noChangeArrowheads="1"/>
          </p:cNvSpPr>
          <p:nvPr/>
        </p:nvSpPr>
        <p:spPr bwMode="auto">
          <a:xfrm>
            <a:off x="611188" y="502517"/>
            <a:ext cx="226057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 dirty="0" smtClean="0">
                <a:latin typeface="Calibri" panose="020F0502020204030204" pitchFamily="34" charset="0"/>
              </a:rPr>
              <a:t>Funktionsweise</a:t>
            </a:r>
            <a:endParaRPr lang="de-DE" altLang="de-DE" sz="2400" i="1" u="sng" dirty="0">
              <a:latin typeface="Mistral" panose="03090702030407020403" pitchFamily="66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251" y="1349288"/>
            <a:ext cx="5848408" cy="4951701"/>
          </a:xfrm>
          <a:prstGeom prst="rect">
            <a:avLst/>
          </a:prstGeom>
        </p:spPr>
      </p:pic>
      <p:grpSp>
        <p:nvGrpSpPr>
          <p:cNvPr id="45" name="Gruppieren 44"/>
          <p:cNvGrpSpPr/>
          <p:nvPr/>
        </p:nvGrpSpPr>
        <p:grpSpPr>
          <a:xfrm>
            <a:off x="4273129" y="1974501"/>
            <a:ext cx="499838" cy="504927"/>
            <a:chOff x="4273129" y="1974501"/>
            <a:chExt cx="499838" cy="504927"/>
          </a:xfrm>
        </p:grpSpPr>
        <p:cxnSp>
          <p:nvCxnSpPr>
            <p:cNvPr id="3" name="Gerade Verbindung mit Pfeil 2"/>
            <p:cNvCxnSpPr/>
            <p:nvPr/>
          </p:nvCxnSpPr>
          <p:spPr bwMode="auto">
            <a:xfrm flipH="1">
              <a:off x="4273132" y="1974501"/>
              <a:ext cx="499835" cy="204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2" name="Gerade Verbindung mit Pfeil 11"/>
            <p:cNvCxnSpPr/>
            <p:nvPr/>
          </p:nvCxnSpPr>
          <p:spPr bwMode="auto">
            <a:xfrm flipH="1">
              <a:off x="4273131" y="2136949"/>
              <a:ext cx="499835" cy="204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4" name="Gerade Verbindung mit Pfeil 13"/>
            <p:cNvCxnSpPr/>
            <p:nvPr/>
          </p:nvCxnSpPr>
          <p:spPr bwMode="auto">
            <a:xfrm flipH="1">
              <a:off x="4273130" y="2301717"/>
              <a:ext cx="499835" cy="204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Gerade Verbindung mit Pfeil 14"/>
            <p:cNvCxnSpPr/>
            <p:nvPr/>
          </p:nvCxnSpPr>
          <p:spPr bwMode="auto">
            <a:xfrm flipH="1">
              <a:off x="4273129" y="2458949"/>
              <a:ext cx="499835" cy="2047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6" name="Gerade Verbindung mit Pfeil 15"/>
          <p:cNvCxnSpPr/>
          <p:nvPr/>
        </p:nvCxnSpPr>
        <p:spPr bwMode="auto">
          <a:xfrm flipV="1">
            <a:off x="3412146" y="2823557"/>
            <a:ext cx="315616" cy="18689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4000F6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Gerade Verbindung mit Pfeil 16"/>
          <p:cNvCxnSpPr/>
          <p:nvPr/>
        </p:nvCxnSpPr>
        <p:spPr bwMode="auto">
          <a:xfrm flipV="1">
            <a:off x="4789590" y="2779791"/>
            <a:ext cx="302212" cy="18023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4000F6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50" name="Gruppieren 49"/>
          <p:cNvGrpSpPr/>
          <p:nvPr/>
        </p:nvGrpSpPr>
        <p:grpSpPr>
          <a:xfrm>
            <a:off x="4903198" y="3280436"/>
            <a:ext cx="608319" cy="620041"/>
            <a:chOff x="4903198" y="3280436"/>
            <a:chExt cx="608319" cy="620041"/>
          </a:xfrm>
        </p:grpSpPr>
        <p:cxnSp>
          <p:nvCxnSpPr>
            <p:cNvPr id="19" name="Gerade Verbindung mit Pfeil 18"/>
            <p:cNvCxnSpPr/>
            <p:nvPr/>
          </p:nvCxnSpPr>
          <p:spPr bwMode="auto">
            <a:xfrm flipH="1">
              <a:off x="4903198" y="3280436"/>
              <a:ext cx="199339" cy="37779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Gerade Verbindung mit Pfeil 24"/>
            <p:cNvCxnSpPr/>
            <p:nvPr/>
          </p:nvCxnSpPr>
          <p:spPr bwMode="auto">
            <a:xfrm flipH="1">
              <a:off x="5043218" y="3359339"/>
              <a:ext cx="199339" cy="37779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Gerade Verbindung mit Pfeil 25"/>
            <p:cNvCxnSpPr/>
            <p:nvPr/>
          </p:nvCxnSpPr>
          <p:spPr bwMode="auto">
            <a:xfrm flipH="1">
              <a:off x="5174929" y="3438242"/>
              <a:ext cx="199339" cy="37779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Gerade Verbindung mit Pfeil 26"/>
            <p:cNvCxnSpPr/>
            <p:nvPr/>
          </p:nvCxnSpPr>
          <p:spPr bwMode="auto">
            <a:xfrm flipH="1">
              <a:off x="5312178" y="3522687"/>
              <a:ext cx="199339" cy="37779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51" name="Gruppieren 50"/>
          <p:cNvGrpSpPr/>
          <p:nvPr/>
        </p:nvGrpSpPr>
        <p:grpSpPr>
          <a:xfrm>
            <a:off x="3498325" y="3253972"/>
            <a:ext cx="642683" cy="595296"/>
            <a:chOff x="3498325" y="3253972"/>
            <a:chExt cx="642683" cy="595296"/>
          </a:xfrm>
        </p:grpSpPr>
        <p:cxnSp>
          <p:nvCxnSpPr>
            <p:cNvPr id="28" name="Gerade Verbindung mit Pfeil 27"/>
            <p:cNvCxnSpPr/>
            <p:nvPr/>
          </p:nvCxnSpPr>
          <p:spPr bwMode="auto">
            <a:xfrm flipH="1" flipV="1">
              <a:off x="3917113" y="3253972"/>
              <a:ext cx="223895" cy="35991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3" name="Gerade Verbindung mit Pfeil 32"/>
            <p:cNvCxnSpPr/>
            <p:nvPr/>
          </p:nvCxnSpPr>
          <p:spPr bwMode="auto">
            <a:xfrm flipH="1" flipV="1">
              <a:off x="3637063" y="3405545"/>
              <a:ext cx="223895" cy="35991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4" name="Gerade Verbindung mit Pfeil 33"/>
            <p:cNvCxnSpPr/>
            <p:nvPr/>
          </p:nvCxnSpPr>
          <p:spPr bwMode="auto">
            <a:xfrm flipH="1" flipV="1">
              <a:off x="3774518" y="3323871"/>
              <a:ext cx="223895" cy="35991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Gerade Verbindung mit Pfeil 34"/>
            <p:cNvCxnSpPr/>
            <p:nvPr/>
          </p:nvCxnSpPr>
          <p:spPr bwMode="auto">
            <a:xfrm flipH="1" flipV="1">
              <a:off x="3498325" y="3489351"/>
              <a:ext cx="223895" cy="35991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4000F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38" name="Gerade Verbindung mit Pfeil 37"/>
          <p:cNvCxnSpPr/>
          <p:nvPr/>
        </p:nvCxnSpPr>
        <p:spPr bwMode="auto">
          <a:xfrm flipH="1" flipV="1">
            <a:off x="4658695" y="3999073"/>
            <a:ext cx="348338" cy="20439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4000F6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2" name="Textfeld 51"/>
          <p:cNvSpPr txBox="1">
            <a:spLocks noChangeArrowheads="1"/>
          </p:cNvSpPr>
          <p:nvPr/>
        </p:nvSpPr>
        <p:spPr bwMode="auto">
          <a:xfrm>
            <a:off x="4193494" y="1543892"/>
            <a:ext cx="686594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endParaRPr lang="de-DE" altLang="de-DE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3" name="Textfeld 52"/>
          <p:cNvSpPr txBox="1">
            <a:spLocks noChangeArrowheads="1"/>
          </p:cNvSpPr>
          <p:nvPr/>
        </p:nvSpPr>
        <p:spPr bwMode="auto">
          <a:xfrm>
            <a:off x="5334939" y="3570501"/>
            <a:ext cx="686594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 dirty="0" smtClean="0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endParaRPr lang="de-DE" altLang="de-DE" sz="2400" b="1" dirty="0">
              <a:solidFill>
                <a:srgbClr val="28BB18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Textfeld 53"/>
          <p:cNvSpPr txBox="1">
            <a:spLocks noChangeArrowheads="1"/>
          </p:cNvSpPr>
          <p:nvPr/>
        </p:nvSpPr>
        <p:spPr bwMode="auto">
          <a:xfrm>
            <a:off x="3009852" y="3567110"/>
            <a:ext cx="686594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de-DE" altLang="de-DE" sz="2400" b="1" dirty="0" smtClean="0">
                <a:solidFill>
                  <a:srgbClr val="28BB18"/>
                </a:solidFill>
                <a:latin typeface="Calibri" panose="020F0502020204030204" pitchFamily="34" charset="0"/>
              </a:rPr>
              <a:t>S</a:t>
            </a:r>
            <a:endParaRPr lang="de-DE" altLang="de-DE" sz="2400" b="1" dirty="0">
              <a:solidFill>
                <a:srgbClr val="28BB18"/>
              </a:solidFill>
              <a:latin typeface="Calibri" panose="020F0502020204030204" pitchFamily="34" charset="0"/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2708808" y="1354848"/>
            <a:ext cx="3475682" cy="3453126"/>
            <a:chOff x="2708808" y="1354848"/>
            <a:chExt cx="3475682" cy="3453126"/>
          </a:xfrm>
        </p:grpSpPr>
        <p:sp>
          <p:nvSpPr>
            <p:cNvPr id="61" name="Bogen 60"/>
            <p:cNvSpPr/>
            <p:nvPr/>
          </p:nvSpPr>
          <p:spPr bwMode="auto">
            <a:xfrm>
              <a:off x="2871765" y="1496775"/>
              <a:ext cx="3312725" cy="3311199"/>
            </a:xfrm>
            <a:prstGeom prst="arc">
              <a:avLst>
                <a:gd name="adj1" fmla="val 18232244"/>
                <a:gd name="adj2" fmla="val 19423290"/>
              </a:avLst>
            </a:prstGeom>
            <a:noFill/>
            <a:ln w="476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62" name="Bogen 61"/>
            <p:cNvSpPr/>
            <p:nvPr/>
          </p:nvSpPr>
          <p:spPr bwMode="auto">
            <a:xfrm>
              <a:off x="2708808" y="1354848"/>
              <a:ext cx="3312725" cy="3311199"/>
            </a:xfrm>
            <a:prstGeom prst="arc">
              <a:avLst>
                <a:gd name="adj1" fmla="val 3937745"/>
                <a:gd name="adj2" fmla="val 5201579"/>
              </a:avLst>
            </a:prstGeom>
            <a:noFill/>
            <a:ln w="476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63" name="Bogen 62"/>
            <p:cNvSpPr/>
            <p:nvPr/>
          </p:nvSpPr>
          <p:spPr bwMode="auto">
            <a:xfrm>
              <a:off x="2871765" y="1356139"/>
              <a:ext cx="3312725" cy="3311199"/>
            </a:xfrm>
            <a:prstGeom prst="arc">
              <a:avLst>
                <a:gd name="adj1" fmla="val 10940320"/>
                <a:gd name="adj2" fmla="val 12286873"/>
              </a:avLst>
            </a:prstGeom>
            <a:noFill/>
            <a:ln w="476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pic>
        <p:nvPicPr>
          <p:cNvPr id="65" name="Bild 14" descr="1i-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19" y="355210"/>
            <a:ext cx="1233055" cy="165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70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3"/>
          <p:cNvSpPr txBox="1">
            <a:spLocks noChangeArrowheads="1"/>
          </p:cNvSpPr>
          <p:nvPr/>
        </p:nvSpPr>
        <p:spPr bwMode="auto">
          <a:xfrm>
            <a:off x="611188" y="1136548"/>
            <a:ext cx="3687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altLang="de-DE" sz="2400" i="1" u="sng" dirty="0" smtClean="0">
                <a:latin typeface="Calibri" panose="020F0502020204030204" pitchFamily="34" charset="0"/>
              </a:rPr>
              <a:t>Funktionsweise</a:t>
            </a:r>
            <a:endParaRPr lang="de-DE" altLang="de-DE" sz="2400" i="1" u="sng" dirty="0">
              <a:latin typeface="Mistral" panose="03090702030407020403" pitchFamily="66" charset="0"/>
            </a:endParaRP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596901" y="1571523"/>
            <a:ext cx="792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dirty="0" smtClean="0">
                <a:latin typeface="Calibri" panose="020F0502020204030204" pitchFamily="34" charset="0"/>
              </a:rPr>
              <a:t> Wegen </a:t>
            </a:r>
            <a:r>
              <a:rPr lang="de-DE" altLang="de-DE" sz="2400" dirty="0">
                <a:latin typeface="Calibri" panose="020F0502020204030204" pitchFamily="34" charset="0"/>
              </a:rPr>
              <a:t>dem Stromfluss durch die Spule besitzt der Rotor das dargestellte Magnetfeld</a:t>
            </a:r>
            <a:r>
              <a:rPr lang="de-DE" altLang="de-DE" sz="2400" dirty="0" smtClean="0">
                <a:latin typeface="Calibri" panose="020F0502020204030204" pitchFamily="34" charset="0"/>
              </a:rPr>
              <a:t>.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596900" y="3253181"/>
            <a:ext cx="792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 </a:t>
            </a:r>
            <a:r>
              <a:rPr lang="de-DE" altLang="de-DE" sz="2400" dirty="0" smtClean="0">
                <a:latin typeface="Calibri" panose="020F0502020204030204" pitchFamily="34" charset="0"/>
              </a:rPr>
              <a:t>Dadurch dreht sich der Rotor im </a:t>
            </a:r>
            <a:r>
              <a:rPr lang="de-DE" altLang="de-DE" sz="2400" dirty="0">
                <a:latin typeface="Calibri" panose="020F0502020204030204" pitchFamily="34" charset="0"/>
              </a:rPr>
              <a:t>Uhrzeigersinn.</a:t>
            </a:r>
          </a:p>
        </p:txBody>
      </p:sp>
      <p:sp>
        <p:nvSpPr>
          <p:cNvPr id="20" name="Textfeld 6"/>
          <p:cNvSpPr txBox="1">
            <a:spLocks noChangeArrowheads="1"/>
          </p:cNvSpPr>
          <p:nvPr/>
        </p:nvSpPr>
        <p:spPr bwMode="auto">
          <a:xfrm>
            <a:off x="611189" y="2412352"/>
            <a:ext cx="792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dirty="0" smtClean="0">
                <a:latin typeface="Calibri" panose="020F0502020204030204" pitchFamily="34" charset="0"/>
              </a:rPr>
              <a:t> Zwischen dem Stator und den Spulen des Rotors gibt es magnetische Anziehung und Abstoßung.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  <p:sp>
        <p:nvSpPr>
          <p:cNvPr id="22" name="Textfeld 21"/>
          <p:cNvSpPr txBox="1">
            <a:spLocks noChangeArrowheads="1"/>
          </p:cNvSpPr>
          <p:nvPr/>
        </p:nvSpPr>
        <p:spPr bwMode="auto">
          <a:xfrm>
            <a:off x="611188" y="3724678"/>
            <a:ext cx="7920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Char char="•"/>
            </a:pPr>
            <a:r>
              <a:rPr lang="de-DE" altLang="de-DE" sz="2400" dirty="0">
                <a:latin typeface="Calibri" panose="020F0502020204030204" pitchFamily="34" charset="0"/>
              </a:rPr>
              <a:t> </a:t>
            </a:r>
            <a:r>
              <a:rPr lang="de-DE" altLang="de-DE" sz="2400" dirty="0" smtClean="0">
                <a:latin typeface="Calibri" panose="020F0502020204030204" pitchFamily="34" charset="0"/>
              </a:rPr>
              <a:t>Der </a:t>
            </a:r>
            <a:r>
              <a:rPr lang="de-DE" altLang="de-DE" sz="2400" dirty="0">
                <a:latin typeface="Calibri" panose="020F0502020204030204" pitchFamily="34" charset="0"/>
              </a:rPr>
              <a:t>Kommutator </a:t>
            </a:r>
            <a:r>
              <a:rPr lang="de-DE" altLang="de-DE" sz="2400" dirty="0" smtClean="0">
                <a:latin typeface="Calibri" panose="020F0502020204030204" pitchFamily="34" charset="0"/>
              </a:rPr>
              <a:t>sorgt dafür, dass bei jedem senkrechten Gegenüberstehen von Spule und Magnet der Stromfluss geändert und damit das Magnetfeld der Spule umgepolt wird. Aus der </a:t>
            </a:r>
            <a:r>
              <a:rPr lang="de-DE" altLang="de-DE" sz="2400" dirty="0">
                <a:latin typeface="Calibri" panose="020F0502020204030204" pitchFamily="34" charset="0"/>
              </a:rPr>
              <a:t>Anziehung (z</a:t>
            </a:r>
            <a:r>
              <a:rPr lang="de-DE" altLang="de-DE" sz="2400" dirty="0" smtClean="0">
                <a:latin typeface="Calibri" panose="020F0502020204030204" pitchFamily="34" charset="0"/>
              </a:rPr>
              <a:t>. B</a:t>
            </a:r>
            <a:r>
              <a:rPr lang="de-DE" altLang="de-DE" sz="2400" dirty="0">
                <a:latin typeface="Calibri" panose="020F0502020204030204" pitchFamily="34" charset="0"/>
              </a:rPr>
              <a:t>. N-S</a:t>
            </a:r>
            <a:r>
              <a:rPr lang="de-DE" altLang="de-DE" sz="2400" dirty="0" smtClean="0">
                <a:latin typeface="Calibri" panose="020F0502020204030204" pitchFamily="34" charset="0"/>
              </a:rPr>
              <a:t>) wird so eine Abstoßung (N-N), die den Roter weiter dreht.</a:t>
            </a:r>
            <a:endParaRPr lang="de-DE" altLang="de-DE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61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20" grpId="0"/>
      <p:bldP spid="22" grpId="0"/>
    </p:bldLst>
  </p:timing>
</p:sld>
</file>

<file path=ppt/theme/theme1.xml><?xml version="1.0" encoding="utf-8"?>
<a:theme xmlns:a="http://schemas.openxmlformats.org/drawingml/2006/main" name="Physi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hysi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hysi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hysi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</Pages>
  <Words>260</Words>
  <Application>Microsoft Office PowerPoint</Application>
  <PresentationFormat>Bildschirmpräsentation (4:3)</PresentationFormat>
  <Paragraphs>38</Paragraphs>
  <Slides>7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ＭＳ Ｐゴシック</vt:lpstr>
      <vt:lpstr>Calibri</vt:lpstr>
      <vt:lpstr>Mistral</vt:lpstr>
      <vt:lpstr>Times New Roman</vt:lpstr>
      <vt:lpstr>Physik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/>
  <dc:creator>Lorenz K Schröfl</dc:creator>
  <cp:keywords/>
  <dc:description/>
  <cp:lastModifiedBy>Lorenz Schröfl</cp:lastModifiedBy>
  <cp:revision>539</cp:revision>
  <cp:lastPrinted>2010-09-12T10:13:52Z</cp:lastPrinted>
  <dcterms:created xsi:type="dcterms:W3CDTF">2015-09-02T17:51:39Z</dcterms:created>
  <dcterms:modified xsi:type="dcterms:W3CDTF">2021-03-18T07:31:21Z</dcterms:modified>
  <cp:category/>
</cp:coreProperties>
</file>