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430" r:id="rId2"/>
    <p:sldId id="348" r:id="rId3"/>
    <p:sldId id="375" r:id="rId4"/>
    <p:sldId id="374" r:id="rId5"/>
    <p:sldId id="386" r:id="rId6"/>
    <p:sldId id="309" r:id="rId7"/>
    <p:sldId id="365" r:id="rId8"/>
    <p:sldId id="401" r:id="rId9"/>
    <p:sldId id="387" r:id="rId10"/>
    <p:sldId id="428" r:id="rId11"/>
    <p:sldId id="388" r:id="rId12"/>
    <p:sldId id="389" r:id="rId13"/>
    <p:sldId id="405" r:id="rId14"/>
    <p:sldId id="404" r:id="rId15"/>
    <p:sldId id="403" r:id="rId16"/>
    <p:sldId id="408" r:id="rId17"/>
    <p:sldId id="410" r:id="rId18"/>
    <p:sldId id="406" r:id="rId19"/>
    <p:sldId id="391" r:id="rId20"/>
    <p:sldId id="370" r:id="rId21"/>
    <p:sldId id="395" r:id="rId22"/>
    <p:sldId id="411" r:id="rId23"/>
    <p:sldId id="414" r:id="rId24"/>
    <p:sldId id="416" r:id="rId25"/>
    <p:sldId id="413" r:id="rId26"/>
    <p:sldId id="417" r:id="rId27"/>
    <p:sldId id="415" r:id="rId28"/>
    <p:sldId id="424" r:id="rId29"/>
    <p:sldId id="418" r:id="rId30"/>
    <p:sldId id="421" r:id="rId31"/>
    <p:sldId id="422" r:id="rId32"/>
    <p:sldId id="423" r:id="rId33"/>
    <p:sldId id="427" r:id="rId34"/>
    <p:sldId id="384" r:id="rId35"/>
  </p:sldIdLst>
  <p:sldSz cx="9144000" cy="6858000" type="screen4x3"/>
  <p:notesSz cx="6858000" cy="97536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000F6"/>
    <a:srgbClr val="4400FF"/>
    <a:srgbClr val="4500FF"/>
    <a:srgbClr val="FF7800"/>
    <a:srgbClr val="FF7B00"/>
    <a:srgbClr val="28BB18"/>
    <a:srgbClr val="974478"/>
    <a:srgbClr val="E678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1072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34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433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8445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4034283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16387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4502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22531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4192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2457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042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32771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766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3993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793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0769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54275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6409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795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323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5711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3574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965377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453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4492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264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4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252085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54143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Abgerundetes Rechteck 6"/>
          <p:cNvSpPr>
            <a:spLocks noChangeArrowheads="1"/>
          </p:cNvSpPr>
          <p:nvPr/>
        </p:nvSpPr>
        <p:spPr bwMode="auto">
          <a:xfrm>
            <a:off x="596900" y="4178300"/>
            <a:ext cx="7950200" cy="1066800"/>
          </a:xfrm>
          <a:prstGeom prst="roundRect">
            <a:avLst>
              <a:gd name="adj" fmla="val 16667"/>
            </a:avLst>
          </a:prstGeom>
          <a:solidFill>
            <a:schemeClr val="lt1">
              <a:alpha val="40000"/>
            </a:schemeClr>
          </a:solidFill>
          <a:ln>
            <a:solidFill>
              <a:srgbClr val="00B0F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5366" name="Textfeld 46"/>
          <p:cNvSpPr txBox="1">
            <a:spLocks noChangeArrowheads="1"/>
          </p:cNvSpPr>
          <p:nvPr/>
        </p:nvSpPr>
        <p:spPr bwMode="auto">
          <a:xfrm>
            <a:off x="596900" y="4451350"/>
            <a:ext cx="795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de-DE" altLang="de-DE" sz="2800" dirty="0">
                <a:latin typeface="Calibri" panose="020F0502020204030204" pitchFamily="34" charset="0"/>
              </a:rPr>
              <a:t>Elektromotor</a:t>
            </a:r>
            <a:endParaRPr lang="de-DE" altLang="de-DE" sz="2800" dirty="0">
              <a:latin typeface="Calibri" panose="020F050202020403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7420" y="1684095"/>
            <a:ext cx="5108120" cy="134543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17" y="5270692"/>
            <a:ext cx="1889924" cy="38408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90" y="5270692"/>
            <a:ext cx="3286029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hteck 12"/>
          <p:cNvSpPr>
            <a:spLocks noChangeArrowheads="1"/>
          </p:cNvSpPr>
          <p:nvPr/>
        </p:nvSpPr>
        <p:spPr bwMode="auto">
          <a:xfrm>
            <a:off x="165100" y="139700"/>
            <a:ext cx="8801100" cy="65278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  <p:pic>
        <p:nvPicPr>
          <p:cNvPr id="11" name="Bild 10" descr="scharube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128713"/>
            <a:ext cx="904875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bgerundetes Rechteck 11"/>
          <p:cNvSpPr>
            <a:spLocks noChangeArrowheads="1"/>
          </p:cNvSpPr>
          <p:nvPr/>
        </p:nvSpPr>
        <p:spPr bwMode="auto">
          <a:xfrm>
            <a:off x="423863" y="4081463"/>
            <a:ext cx="8212137" cy="233680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9525">
            <a:solidFill>
              <a:srgbClr val="BE4B48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DE">
              <a:latin typeface="+mn-lt"/>
              <a:ea typeface="+mn-ea"/>
            </a:endParaRPr>
          </a:p>
        </p:txBody>
      </p:sp>
      <p:sp>
        <p:nvSpPr>
          <p:cNvPr id="13" name="Textfeld 6"/>
          <p:cNvSpPr txBox="1">
            <a:spLocks noChangeArrowheads="1"/>
          </p:cNvSpPr>
          <p:nvPr/>
        </p:nvSpPr>
        <p:spPr bwMode="auto">
          <a:xfrm>
            <a:off x="779463" y="4249738"/>
            <a:ext cx="76660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 i="1">
                <a:latin typeface="Calibri" panose="020F0502020204030204" pitchFamily="34" charset="0"/>
              </a:rPr>
              <a:t>Linke-Hand-Regel / Schrauben-Regel</a:t>
            </a:r>
          </a:p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Hält man die </a:t>
            </a:r>
            <a:r>
              <a:rPr lang="de-DE" altLang="de-DE" sz="2400" i="1">
                <a:latin typeface="Calibri" panose="020F0502020204030204" pitchFamily="34" charset="0"/>
              </a:rPr>
              <a:t>linke Hand</a:t>
            </a:r>
            <a:r>
              <a:rPr lang="de-DE" altLang="de-DE" sz="2400">
                <a:latin typeface="Calibri" panose="020F0502020204030204" pitchFamily="34" charset="0"/>
              </a:rPr>
              <a:t> entlang der Spulenachse und lässt die </a:t>
            </a:r>
            <a:r>
              <a:rPr lang="de-DE" altLang="de-DE" sz="2400" i="1">
                <a:latin typeface="Calibri" panose="020F0502020204030204" pitchFamily="34" charset="0"/>
              </a:rPr>
              <a:t>Finger </a:t>
            </a:r>
            <a:r>
              <a:rPr lang="de-DE" altLang="de-DE" sz="2400">
                <a:latin typeface="Calibri" panose="020F0502020204030204" pitchFamily="34" charset="0"/>
              </a:rPr>
              <a:t>in</a:t>
            </a:r>
            <a:r>
              <a:rPr lang="de-DE" altLang="de-DE" sz="2400" i="1">
                <a:latin typeface="Calibri" panose="020F0502020204030204" pitchFamily="34" charset="0"/>
              </a:rPr>
              <a:t> </a:t>
            </a:r>
            <a:r>
              <a:rPr lang="de-DE" altLang="de-DE" sz="2400">
                <a:latin typeface="Calibri" panose="020F0502020204030204" pitchFamily="34" charset="0"/>
              </a:rPr>
              <a:t>die </a:t>
            </a:r>
            <a:r>
              <a:rPr lang="de-DE" altLang="de-DE" sz="2400" b="1">
                <a:solidFill>
                  <a:srgbClr val="3366FF"/>
                </a:solidFill>
                <a:latin typeface="Calibri" panose="020F0502020204030204" pitchFamily="34" charset="0"/>
              </a:rPr>
              <a:t>Bewegungsrichtung der Elektronen</a:t>
            </a:r>
            <a:r>
              <a:rPr lang="de-DE" altLang="de-DE" sz="2400">
                <a:latin typeface="Calibri" panose="020F0502020204030204" pitchFamily="34" charset="0"/>
              </a:rPr>
              <a:t> zeigen, so deutet der </a:t>
            </a:r>
            <a:r>
              <a:rPr lang="de-DE" altLang="de-DE" sz="2400" i="1">
                <a:latin typeface="Calibri" panose="020F0502020204030204" pitchFamily="34" charset="0"/>
              </a:rPr>
              <a:t>Daumen </a:t>
            </a:r>
            <a:r>
              <a:rPr lang="de-DE" altLang="de-DE" sz="2400">
                <a:latin typeface="Calibri" panose="020F0502020204030204" pitchFamily="34" charset="0"/>
              </a:rPr>
              <a:t>in die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Richtung der austretenden magnetischen Feldlinien</a:t>
            </a:r>
            <a:r>
              <a:rPr lang="de-DE" altLang="de-DE" sz="2400">
                <a:latin typeface="Calibri" panose="020F0502020204030204" pitchFamily="34" charset="0"/>
              </a:rPr>
              <a:t> (Nordpol).</a:t>
            </a:r>
          </a:p>
        </p:txBody>
      </p:sp>
      <p:sp>
        <p:nvSpPr>
          <p:cNvPr id="14" name="Textfeld 3"/>
          <p:cNvSpPr txBox="1">
            <a:spLocks noChangeArrowheads="1"/>
          </p:cNvSpPr>
          <p:nvPr/>
        </p:nvSpPr>
        <p:spPr bwMode="auto">
          <a:xfrm>
            <a:off x="622300" y="354013"/>
            <a:ext cx="1282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Regel</a:t>
            </a:r>
            <a:endParaRPr lang="de-DE" altLang="de-DE" sz="2400" b="1" u="sng">
              <a:latin typeface="Mistral" panose="03090702030407020403" pitchFamily="66" charset="0"/>
            </a:endParaRPr>
          </a:p>
        </p:txBody>
      </p:sp>
      <p:pic>
        <p:nvPicPr>
          <p:cNvPr id="15" name="Bild 14" descr="1i-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904875"/>
            <a:ext cx="2085975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Bild 15" descr="1i - 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325" y="722313"/>
            <a:ext cx="33178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Textfeld 3"/>
          <p:cNvSpPr txBox="1">
            <a:spLocks noChangeArrowheads="1"/>
          </p:cNvSpPr>
          <p:nvPr/>
        </p:nvSpPr>
        <p:spPr bwMode="auto">
          <a:xfrm>
            <a:off x="6680200" y="152400"/>
            <a:ext cx="218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/>
            <a:r>
              <a:rPr lang="de-DE" altLang="de-DE" sz="2400">
                <a:solidFill>
                  <a:srgbClr val="7F7F7F"/>
                </a:solidFill>
                <a:latin typeface="Calibri" panose="020F0502020204030204" pitchFamily="34" charset="0"/>
              </a:rPr>
              <a:t>Wiederholung</a:t>
            </a:r>
            <a:endParaRPr lang="de-DE" altLang="de-DE" sz="2400">
              <a:solidFill>
                <a:srgbClr val="7F7F7F"/>
              </a:solidFill>
              <a:latin typeface="Mistral" panose="03090702030407020403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7" descr="ErA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1838"/>
            <a:ext cx="5184775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Bild 18" descr="ErA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1838"/>
            <a:ext cx="5184775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Bild 19" descr="ErA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1838"/>
            <a:ext cx="5184775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Bild 20" descr="ErA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1838"/>
            <a:ext cx="5184775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Bild 22" descr="ErA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1838"/>
            <a:ext cx="5184775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feld 6"/>
          <p:cNvSpPr txBox="1">
            <a:spLocks noChangeArrowheads="1"/>
          </p:cNvSpPr>
          <p:nvPr/>
        </p:nvSpPr>
        <p:spPr bwMode="auto">
          <a:xfrm>
            <a:off x="587375" y="490538"/>
            <a:ext cx="542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(a)</a:t>
            </a:r>
          </a:p>
        </p:txBody>
      </p:sp>
      <p:grpSp>
        <p:nvGrpSpPr>
          <p:cNvPr id="2" name="Gruppierung 50"/>
          <p:cNvGrpSpPr>
            <a:grpSpLocks/>
          </p:cNvGrpSpPr>
          <p:nvPr/>
        </p:nvGrpSpPr>
        <p:grpSpPr bwMode="auto">
          <a:xfrm>
            <a:off x="6908800" y="527050"/>
            <a:ext cx="2268538" cy="1814513"/>
            <a:chOff x="6553200" y="514292"/>
            <a:chExt cx="2268808" cy="1814273"/>
          </a:xfrm>
        </p:grpSpPr>
        <p:pic>
          <p:nvPicPr>
            <p:cNvPr id="27661" name="Bild 71" descr="hand2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093499">
              <a:off x="6891615" y="284685"/>
              <a:ext cx="1700786" cy="21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2" name="Textfeld 72"/>
            <p:cNvSpPr txBox="1">
              <a:spLocks noChangeArrowheads="1"/>
            </p:cNvSpPr>
            <p:nvPr/>
          </p:nvSpPr>
          <p:spPr bwMode="auto">
            <a:xfrm>
              <a:off x="7620000" y="1866900"/>
              <a:ext cx="3873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 b="1">
                  <a:solidFill>
                    <a:srgbClr val="D9261C"/>
                  </a:solidFill>
                  <a:latin typeface="Calibri" panose="020F0502020204030204" pitchFamily="34" charset="0"/>
                </a:rPr>
                <a:t>N</a:t>
              </a:r>
            </a:p>
          </p:txBody>
        </p:sp>
        <p:sp>
          <p:nvSpPr>
            <p:cNvPr id="27663" name="Textfeld 73"/>
            <p:cNvSpPr txBox="1">
              <a:spLocks noChangeArrowheads="1"/>
            </p:cNvSpPr>
            <p:nvPr/>
          </p:nvSpPr>
          <p:spPr bwMode="auto">
            <a:xfrm>
              <a:off x="6553200" y="533400"/>
              <a:ext cx="3301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 b="1">
                  <a:solidFill>
                    <a:srgbClr val="86C226"/>
                  </a:solidFill>
                  <a:latin typeface="Calibri" panose="020F0502020204030204" pitchFamily="34" charset="0"/>
                </a:rPr>
                <a:t>S</a:t>
              </a:r>
            </a:p>
          </p:txBody>
        </p:sp>
      </p:grpSp>
      <p:grpSp>
        <p:nvGrpSpPr>
          <p:cNvPr id="3" name="Gruppierung 35"/>
          <p:cNvGrpSpPr>
            <a:grpSpLocks/>
          </p:cNvGrpSpPr>
          <p:nvPr/>
        </p:nvGrpSpPr>
        <p:grpSpPr bwMode="auto">
          <a:xfrm>
            <a:off x="3352800" y="1625600"/>
            <a:ext cx="2433638" cy="2532063"/>
            <a:chOff x="3352800" y="1625600"/>
            <a:chExt cx="2434054" cy="2531765"/>
          </a:xfrm>
        </p:grpSpPr>
        <p:sp>
          <p:nvSpPr>
            <p:cNvPr id="27659" name="Textfeld 33"/>
            <p:cNvSpPr txBox="1">
              <a:spLocks noChangeArrowheads="1"/>
            </p:cNvSpPr>
            <p:nvPr/>
          </p:nvSpPr>
          <p:spPr bwMode="auto">
            <a:xfrm>
              <a:off x="3352800" y="1625600"/>
              <a:ext cx="34441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X</a:t>
              </a:r>
            </a:p>
          </p:txBody>
        </p:sp>
        <p:sp>
          <p:nvSpPr>
            <p:cNvPr id="27660" name="Textfeld 34"/>
            <p:cNvSpPr txBox="1">
              <a:spLocks noChangeArrowheads="1"/>
            </p:cNvSpPr>
            <p:nvPr/>
          </p:nvSpPr>
          <p:spPr bwMode="auto">
            <a:xfrm>
              <a:off x="5448300" y="369570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Bild 25" descr="ErB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feld 6"/>
          <p:cNvSpPr txBox="1">
            <a:spLocks noChangeArrowheads="1"/>
          </p:cNvSpPr>
          <p:nvPr/>
        </p:nvSpPr>
        <p:spPr bwMode="auto">
          <a:xfrm>
            <a:off x="587375" y="490538"/>
            <a:ext cx="542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(b)</a:t>
            </a:r>
          </a:p>
        </p:txBody>
      </p:sp>
      <p:pic>
        <p:nvPicPr>
          <p:cNvPr id="21" name="Bild 20" descr="ErB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Bild 21" descr="ErB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Bild 22" descr="ErB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Bild 23" descr="ErB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ung 62"/>
          <p:cNvGrpSpPr>
            <a:grpSpLocks/>
          </p:cNvGrpSpPr>
          <p:nvPr/>
        </p:nvGrpSpPr>
        <p:grpSpPr bwMode="auto">
          <a:xfrm>
            <a:off x="7035800" y="63500"/>
            <a:ext cx="2209800" cy="2438400"/>
            <a:chOff x="1676400" y="-190500"/>
            <a:chExt cx="2209800" cy="2438835"/>
          </a:xfrm>
        </p:grpSpPr>
        <p:sp>
          <p:nvSpPr>
            <p:cNvPr id="28685" name="Rechteck 63"/>
            <p:cNvSpPr>
              <a:spLocks noChangeArrowheads="1"/>
            </p:cNvSpPr>
            <p:nvPr/>
          </p:nvSpPr>
          <p:spPr bwMode="auto">
            <a:xfrm>
              <a:off x="1676400" y="139700"/>
              <a:ext cx="2209800" cy="208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endParaRPr lang="de-DE" altLang="de-DE"/>
            </a:p>
          </p:txBody>
        </p:sp>
        <p:grpSp>
          <p:nvGrpSpPr>
            <p:cNvPr id="28686" name="Gruppierung 49"/>
            <p:cNvGrpSpPr>
              <a:grpSpLocks/>
            </p:cNvGrpSpPr>
            <p:nvPr/>
          </p:nvGrpSpPr>
          <p:grpSpPr bwMode="auto">
            <a:xfrm>
              <a:off x="1724114" y="-190500"/>
              <a:ext cx="1700787" cy="2438835"/>
              <a:chOff x="1749514" y="-190500"/>
              <a:chExt cx="1700787" cy="2438835"/>
            </a:xfrm>
          </p:grpSpPr>
          <p:pic>
            <p:nvPicPr>
              <p:cNvPr id="28687" name="Bild 65" descr="hand2.jp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737205">
                <a:off x="1749514" y="88335"/>
                <a:ext cx="1700787" cy="21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8" name="Textfeld 66"/>
              <p:cNvSpPr txBox="1">
                <a:spLocks noChangeArrowheads="1"/>
              </p:cNvSpPr>
              <p:nvPr/>
            </p:nvSpPr>
            <p:spPr bwMode="auto">
              <a:xfrm>
                <a:off x="1765300" y="1079500"/>
                <a:ext cx="38739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400" b="1">
                    <a:solidFill>
                      <a:srgbClr val="D9261C"/>
                    </a:solidFill>
                    <a:latin typeface="Calibri" panose="020F0502020204030204" pitchFamily="34" charset="0"/>
                  </a:rPr>
                  <a:t>N</a:t>
                </a:r>
              </a:p>
            </p:txBody>
          </p:sp>
          <p:sp>
            <p:nvSpPr>
              <p:cNvPr id="28689" name="Textfeld 67"/>
              <p:cNvSpPr txBox="1">
                <a:spLocks noChangeArrowheads="1"/>
              </p:cNvSpPr>
              <p:nvPr/>
            </p:nvSpPr>
            <p:spPr bwMode="auto">
              <a:xfrm>
                <a:off x="2781300" y="-190500"/>
                <a:ext cx="33013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400" b="1">
                    <a:solidFill>
                      <a:srgbClr val="86C226"/>
                    </a:solidFill>
                    <a:latin typeface="Calibri" panose="020F0502020204030204" pitchFamily="34" charset="0"/>
                  </a:rPr>
                  <a:t>S</a:t>
                </a:r>
              </a:p>
            </p:txBody>
          </p:sp>
        </p:grpSp>
      </p:grpSp>
      <p:grpSp>
        <p:nvGrpSpPr>
          <p:cNvPr id="4" name="Gruppierung 28"/>
          <p:cNvGrpSpPr>
            <a:grpSpLocks/>
          </p:cNvGrpSpPr>
          <p:nvPr/>
        </p:nvGrpSpPr>
        <p:grpSpPr bwMode="auto">
          <a:xfrm>
            <a:off x="3302000" y="1600200"/>
            <a:ext cx="2471738" cy="2532063"/>
            <a:chOff x="3302000" y="1600200"/>
            <a:chExt cx="2472154" cy="2531765"/>
          </a:xfrm>
        </p:grpSpPr>
        <p:sp>
          <p:nvSpPr>
            <p:cNvPr id="28683" name="Textfeld 26"/>
            <p:cNvSpPr txBox="1">
              <a:spLocks noChangeArrowheads="1"/>
            </p:cNvSpPr>
            <p:nvPr/>
          </p:nvSpPr>
          <p:spPr bwMode="auto">
            <a:xfrm>
              <a:off x="3302000" y="3670300"/>
              <a:ext cx="34441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X</a:t>
              </a:r>
            </a:p>
          </p:txBody>
        </p:sp>
        <p:sp>
          <p:nvSpPr>
            <p:cNvPr id="28684" name="Textfeld 27"/>
            <p:cNvSpPr txBox="1">
              <a:spLocks noChangeArrowheads="1"/>
            </p:cNvSpPr>
            <p:nvPr/>
          </p:nvSpPr>
          <p:spPr bwMode="auto">
            <a:xfrm>
              <a:off x="5435600" y="160020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ErAbfol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4" descr="ErAbfolge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Bild 5" descr="ErAbfolge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 6" descr="ErAbfolge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735013"/>
            <a:ext cx="51847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6"/>
          <p:cNvSpPr txBox="1">
            <a:spLocks noChangeArrowheads="1"/>
          </p:cNvSpPr>
          <p:nvPr/>
        </p:nvSpPr>
        <p:spPr bwMode="auto">
          <a:xfrm>
            <a:off x="587375" y="490538"/>
            <a:ext cx="4568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Übergang zwischen (a) und (b):</a:t>
            </a:r>
          </a:p>
        </p:txBody>
      </p:sp>
      <p:sp>
        <p:nvSpPr>
          <p:cNvPr id="10" name="Textfeld 6"/>
          <p:cNvSpPr txBox="1">
            <a:spLocks noChangeArrowheads="1"/>
          </p:cNvSpPr>
          <p:nvPr/>
        </p:nvSpPr>
        <p:spPr bwMode="auto">
          <a:xfrm>
            <a:off x="1362075" y="1239838"/>
            <a:ext cx="542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(a)</a:t>
            </a:r>
          </a:p>
        </p:txBody>
      </p:sp>
      <p:sp>
        <p:nvSpPr>
          <p:cNvPr id="11" name="Textfeld 6"/>
          <p:cNvSpPr txBox="1">
            <a:spLocks noChangeArrowheads="1"/>
          </p:cNvSpPr>
          <p:nvPr/>
        </p:nvSpPr>
        <p:spPr bwMode="auto">
          <a:xfrm>
            <a:off x="1362075" y="1239838"/>
            <a:ext cx="542925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(b)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3"/>
          <p:cNvSpPr txBox="1">
            <a:spLocks noChangeArrowheads="1"/>
          </p:cNvSpPr>
          <p:nvPr/>
        </p:nvSpPr>
        <p:spPr bwMode="auto">
          <a:xfrm>
            <a:off x="611188" y="733425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Erklärung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1" name="Textfeld 6"/>
          <p:cNvSpPr txBox="1">
            <a:spLocks noChangeArrowheads="1"/>
          </p:cNvSpPr>
          <p:nvPr/>
        </p:nvSpPr>
        <p:spPr bwMode="auto">
          <a:xfrm>
            <a:off x="596900" y="1168400"/>
            <a:ext cx="8069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Nach der waagrechten Lage werden die Halbringe umgepolt und der Strom fließt in der umgekehrten Richtung durch die Spule. Dadurch ändert sich die magnetische Polung.</a:t>
            </a:r>
          </a:p>
        </p:txBody>
      </p:sp>
      <p:grpSp>
        <p:nvGrpSpPr>
          <p:cNvPr id="2" name="Gruppierung 15"/>
          <p:cNvGrpSpPr>
            <a:grpSpLocks/>
          </p:cNvGrpSpPr>
          <p:nvPr/>
        </p:nvGrpSpPr>
        <p:grpSpPr bwMode="auto">
          <a:xfrm>
            <a:off x="600075" y="2522538"/>
            <a:ext cx="3511550" cy="3649662"/>
            <a:chOff x="600075" y="2586038"/>
            <a:chExt cx="3512185" cy="3649662"/>
          </a:xfrm>
        </p:grpSpPr>
        <p:pic>
          <p:nvPicPr>
            <p:cNvPr id="30733" name="Bild 3" descr="ErA5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140" y="2855468"/>
              <a:ext cx="3246120" cy="3380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4" name="Textfeld 6"/>
            <p:cNvSpPr txBox="1">
              <a:spLocks noChangeArrowheads="1"/>
            </p:cNvSpPr>
            <p:nvPr/>
          </p:nvSpPr>
          <p:spPr bwMode="auto">
            <a:xfrm>
              <a:off x="600075" y="2586038"/>
              <a:ext cx="5429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altLang="de-DE" sz="2400">
                  <a:latin typeface="Calibri" panose="020F0502020204030204" pitchFamily="34" charset="0"/>
                </a:rPr>
                <a:t>(a)</a:t>
              </a:r>
            </a:p>
          </p:txBody>
        </p:sp>
        <p:sp>
          <p:nvSpPr>
            <p:cNvPr id="30735" name="Textfeld 11"/>
            <p:cNvSpPr txBox="1">
              <a:spLocks noChangeArrowheads="1"/>
            </p:cNvSpPr>
            <p:nvPr/>
          </p:nvSpPr>
          <p:spPr bwMode="auto">
            <a:xfrm>
              <a:off x="1727200" y="3302000"/>
              <a:ext cx="34441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X</a:t>
              </a:r>
            </a:p>
          </p:txBody>
        </p:sp>
        <p:sp>
          <p:nvSpPr>
            <p:cNvPr id="30736" name="Textfeld 12"/>
            <p:cNvSpPr txBox="1">
              <a:spLocks noChangeArrowheads="1"/>
            </p:cNvSpPr>
            <p:nvPr/>
          </p:nvSpPr>
          <p:spPr bwMode="auto">
            <a:xfrm>
              <a:off x="2984500" y="461010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Y</a:t>
              </a:r>
            </a:p>
          </p:txBody>
        </p:sp>
      </p:grpSp>
      <p:grpSp>
        <p:nvGrpSpPr>
          <p:cNvPr id="3" name="Gruppierung 16"/>
          <p:cNvGrpSpPr>
            <a:grpSpLocks/>
          </p:cNvGrpSpPr>
          <p:nvPr/>
        </p:nvGrpSpPr>
        <p:grpSpPr bwMode="auto">
          <a:xfrm>
            <a:off x="4879975" y="2522538"/>
            <a:ext cx="3376613" cy="3654425"/>
            <a:chOff x="4879975" y="2586038"/>
            <a:chExt cx="3376103" cy="3654446"/>
          </a:xfrm>
        </p:grpSpPr>
        <p:pic>
          <p:nvPicPr>
            <p:cNvPr id="30729" name="Bild 8" descr="ErB5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340" y="2856485"/>
              <a:ext cx="3249738" cy="3383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0" name="Textfeld 6"/>
            <p:cNvSpPr txBox="1">
              <a:spLocks noChangeArrowheads="1"/>
            </p:cNvSpPr>
            <p:nvPr/>
          </p:nvSpPr>
          <p:spPr bwMode="auto">
            <a:xfrm>
              <a:off x="4879975" y="2586038"/>
              <a:ext cx="5429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altLang="de-DE" sz="2400">
                  <a:latin typeface="Calibri" panose="020F0502020204030204" pitchFamily="34" charset="0"/>
                </a:rPr>
                <a:t>(b)</a:t>
              </a:r>
            </a:p>
          </p:txBody>
        </p:sp>
        <p:sp>
          <p:nvSpPr>
            <p:cNvPr id="30731" name="Textfeld 13"/>
            <p:cNvSpPr txBox="1">
              <a:spLocks noChangeArrowheads="1"/>
            </p:cNvSpPr>
            <p:nvPr/>
          </p:nvSpPr>
          <p:spPr bwMode="auto">
            <a:xfrm>
              <a:off x="5816600" y="4597400"/>
              <a:ext cx="34441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X</a:t>
              </a:r>
            </a:p>
          </p:txBody>
        </p:sp>
        <p:sp>
          <p:nvSpPr>
            <p:cNvPr id="30732" name="Textfeld 14"/>
            <p:cNvSpPr txBox="1">
              <a:spLocks noChangeArrowheads="1"/>
            </p:cNvSpPr>
            <p:nvPr/>
          </p:nvSpPr>
          <p:spPr bwMode="auto">
            <a:xfrm>
              <a:off x="7086600" y="331470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400">
                  <a:latin typeface="Calibri" panose="020F0502020204030204" pitchFamily="34" charset="0"/>
                </a:rPr>
                <a:t>Y</a:t>
              </a:r>
            </a:p>
          </p:txBody>
        </p:sp>
      </p:grp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8382000" y="1028700"/>
            <a:ext cx="698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2600" b="1">
                <a:latin typeface="Calibri" panose="020F0502020204030204" pitchFamily="34" charset="0"/>
              </a:rPr>
              <a:t>AB</a:t>
            </a:r>
          </a:p>
        </p:txBody>
      </p:sp>
      <p:pic>
        <p:nvPicPr>
          <p:cNvPr id="18" name="Bild 17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6"/>
          <p:cNvSpPr txBox="1">
            <a:spLocks noChangeArrowheads="1"/>
          </p:cNvSpPr>
          <p:nvPr/>
        </p:nvSpPr>
        <p:spPr bwMode="auto">
          <a:xfrm>
            <a:off x="647700" y="4762500"/>
            <a:ext cx="7924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Zu Beginn muss der Rotor angestoßen werden. </a:t>
            </a:r>
          </a:p>
        </p:txBody>
      </p:sp>
      <p:sp>
        <p:nvSpPr>
          <p:cNvPr id="10" name="Textfeld 6"/>
          <p:cNvSpPr txBox="1">
            <a:spLocks noChangeArrowheads="1"/>
          </p:cNvSpPr>
          <p:nvPr/>
        </p:nvSpPr>
        <p:spPr bwMode="auto">
          <a:xfrm>
            <a:off x="4600575" y="1443038"/>
            <a:ext cx="41878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dirty="0">
                <a:latin typeface="Calibri" panose="020F0502020204030204" pitchFamily="34" charset="0"/>
              </a:rPr>
              <a:t>Der Versuchsaufbau für den Elektromotor wird betrieben. Ein Doppel-T-Anker kommt zum Einsatz. Als Elektrizitätsquelle wird ein Netzgerät für Gleich-spannung verwendet.</a:t>
            </a:r>
          </a:p>
        </p:txBody>
      </p:sp>
      <p:sp>
        <p:nvSpPr>
          <p:cNvPr id="14" name="Textfeld 3"/>
          <p:cNvSpPr txBox="1">
            <a:spLocks noChangeArrowheads="1"/>
          </p:cNvSpPr>
          <p:nvPr/>
        </p:nvSpPr>
        <p:spPr bwMode="auto">
          <a:xfrm>
            <a:off x="647700" y="4303713"/>
            <a:ext cx="3687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Beobachtung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5" name="Textfeld 3"/>
          <p:cNvSpPr txBox="1">
            <a:spLocks noChangeArrowheads="1"/>
          </p:cNvSpPr>
          <p:nvPr/>
        </p:nvSpPr>
        <p:spPr bwMode="auto">
          <a:xfrm>
            <a:off x="611188" y="1025525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Aufbau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6" name="Textfeld 3"/>
          <p:cNvSpPr txBox="1">
            <a:spLocks noChangeArrowheads="1"/>
          </p:cNvSpPr>
          <p:nvPr/>
        </p:nvSpPr>
        <p:spPr bwMode="auto">
          <a:xfrm>
            <a:off x="4624388" y="996950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Beschreibung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7" name="Textfeld 3"/>
          <p:cNvSpPr txBox="1">
            <a:spLocks noChangeArrowheads="1"/>
          </p:cNvSpPr>
          <p:nvPr/>
        </p:nvSpPr>
        <p:spPr bwMode="auto">
          <a:xfrm>
            <a:off x="596900" y="473075"/>
            <a:ext cx="464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Versuch 2:</a:t>
            </a:r>
            <a:r>
              <a:rPr lang="de-DE" altLang="de-DE" sz="2400" u="sng">
                <a:latin typeface="Calibri" panose="020F0502020204030204" pitchFamily="34" charset="0"/>
              </a:rPr>
              <a:t> Elektromotor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8" name="Bild 7" descr="Aufbau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589088"/>
            <a:ext cx="2747962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feld 6"/>
          <p:cNvSpPr txBox="1">
            <a:spLocks noChangeArrowheads="1"/>
          </p:cNvSpPr>
          <p:nvPr/>
        </p:nvSpPr>
        <p:spPr bwMode="auto">
          <a:xfrm>
            <a:off x="647700" y="5151438"/>
            <a:ext cx="7924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An einer Stelle bleibt der Rotor bevorzugt stehen. </a:t>
            </a:r>
          </a:p>
        </p:txBody>
      </p:sp>
      <p:sp>
        <p:nvSpPr>
          <p:cNvPr id="13" name="Textfeld 6"/>
          <p:cNvSpPr txBox="1">
            <a:spLocks noChangeArrowheads="1"/>
          </p:cNvSpPr>
          <p:nvPr/>
        </p:nvSpPr>
        <p:spPr bwMode="auto">
          <a:xfrm>
            <a:off x="635000" y="5549900"/>
            <a:ext cx="7924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Ab einer bestimmten Spannung bewegt sich der Rotor ohne Unterbrechung.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8382000" y="1028700"/>
            <a:ext cx="698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2600" b="1">
                <a:latin typeface="Calibri" panose="020F0502020204030204" pitchFamily="34" charset="0"/>
              </a:rPr>
              <a:t>AB</a:t>
            </a:r>
          </a:p>
        </p:txBody>
      </p:sp>
      <p:pic>
        <p:nvPicPr>
          <p:cNvPr id="20" name="Bild 19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  <p:bldP spid="15" grpId="0"/>
      <p:bldP spid="16" grpId="0"/>
      <p:bldP spid="17" grpId="0"/>
      <p:bldP spid="12" grpId="0"/>
      <p:bldP spid="13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3287713" y="1303338"/>
            <a:ext cx="5759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200">
                <a:latin typeface="Calibri" panose="020F0502020204030204" pitchFamily="34" charset="0"/>
              </a:rPr>
              <a:t> Wegen dem Stromfluss durch die Spule besitzt der Rotor das dargestellte Magnetfeld.</a:t>
            </a:r>
          </a:p>
        </p:txBody>
      </p:sp>
      <p:sp>
        <p:nvSpPr>
          <p:cNvPr id="12" name="Textfeld 11"/>
          <p:cNvSpPr txBox="1">
            <a:spLocks noChangeArrowheads="1"/>
          </p:cNvSpPr>
          <p:nvPr/>
        </p:nvSpPr>
        <p:spPr bwMode="auto">
          <a:xfrm>
            <a:off x="3287713" y="4262438"/>
            <a:ext cx="5759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200">
                <a:latin typeface="Calibri" panose="020F0502020204030204" pitchFamily="34" charset="0"/>
              </a:rPr>
              <a:t> Der Anker erreicht den Totpunkt und über-windet diesen durch seine Trägheit.</a:t>
            </a:r>
          </a:p>
        </p:txBody>
      </p:sp>
      <p:sp>
        <p:nvSpPr>
          <p:cNvPr id="14" name="Textfeld 3"/>
          <p:cNvSpPr txBox="1">
            <a:spLocks noChangeArrowheads="1"/>
          </p:cNvSpPr>
          <p:nvPr/>
        </p:nvSpPr>
        <p:spPr bwMode="auto">
          <a:xfrm>
            <a:off x="611188" y="352425"/>
            <a:ext cx="2728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Ablauf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grpSp>
        <p:nvGrpSpPr>
          <p:cNvPr id="2" name="Gruppierung 22"/>
          <p:cNvGrpSpPr>
            <a:grpSpLocks/>
          </p:cNvGrpSpPr>
          <p:nvPr/>
        </p:nvGrpSpPr>
        <p:grpSpPr bwMode="auto">
          <a:xfrm>
            <a:off x="290513" y="3678238"/>
            <a:ext cx="2763837" cy="2708275"/>
            <a:chOff x="290513" y="3678238"/>
            <a:chExt cx="2764004" cy="2707642"/>
          </a:xfrm>
        </p:grpSpPr>
        <p:pic>
          <p:nvPicPr>
            <p:cNvPr id="33811" name="Bild 4" descr="EM4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901" y="3865880"/>
              <a:ext cx="2584616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2" name="Textfeld 16"/>
            <p:cNvSpPr txBox="1">
              <a:spLocks noChangeArrowheads="1"/>
            </p:cNvSpPr>
            <p:nvPr/>
          </p:nvSpPr>
          <p:spPr bwMode="auto">
            <a:xfrm>
              <a:off x="290513" y="3678238"/>
              <a:ext cx="5095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200">
                  <a:latin typeface="Calibri" panose="020F0502020204030204" pitchFamily="34" charset="0"/>
                </a:rPr>
                <a:t>(2)</a:t>
              </a:r>
            </a:p>
          </p:txBody>
        </p:sp>
      </p:grpSp>
      <p:sp>
        <p:nvSpPr>
          <p:cNvPr id="21" name="Textfeld 20"/>
          <p:cNvSpPr txBox="1">
            <a:spLocks noChangeArrowheads="1"/>
          </p:cNvSpPr>
          <p:nvPr/>
        </p:nvSpPr>
        <p:spPr bwMode="auto">
          <a:xfrm>
            <a:off x="3287713" y="2052638"/>
            <a:ext cx="5759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200">
                <a:latin typeface="Calibri" panose="020F0502020204030204" pitchFamily="34" charset="0"/>
              </a:rPr>
              <a:t> Anziehung (</a:t>
            </a:r>
            <a:r>
              <a:rPr lang="de-DE" altLang="de-DE" sz="2200" b="1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de-DE" altLang="de-DE" sz="2200" b="1">
                <a:latin typeface="Calibri" panose="020F0502020204030204" pitchFamily="34" charset="0"/>
              </a:rPr>
              <a:t>–</a:t>
            </a:r>
            <a:r>
              <a:rPr lang="de-DE" altLang="de-DE" sz="2200" b="1">
                <a:solidFill>
                  <a:srgbClr val="28BB18"/>
                </a:solidFill>
                <a:latin typeface="Calibri" panose="020F0502020204030204" pitchFamily="34" charset="0"/>
              </a:rPr>
              <a:t>S</a:t>
            </a:r>
            <a:r>
              <a:rPr lang="de-DE" altLang="de-DE" sz="2200">
                <a:latin typeface="Calibri" panose="020F0502020204030204" pitchFamily="34" charset="0"/>
              </a:rPr>
              <a:t> und </a:t>
            </a:r>
            <a:r>
              <a:rPr lang="de-DE" altLang="de-DE" sz="2200" b="1">
                <a:solidFill>
                  <a:srgbClr val="28BB18"/>
                </a:solidFill>
                <a:latin typeface="Calibri" panose="020F0502020204030204" pitchFamily="34" charset="0"/>
              </a:rPr>
              <a:t>S</a:t>
            </a:r>
            <a:r>
              <a:rPr lang="de-DE" altLang="de-DE" sz="2200" b="1">
                <a:latin typeface="Calibri" panose="020F0502020204030204" pitchFamily="34" charset="0"/>
              </a:rPr>
              <a:t>–</a:t>
            </a:r>
            <a:r>
              <a:rPr lang="de-DE" altLang="de-DE" sz="2200" b="1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de-DE" altLang="de-DE" sz="2200">
                <a:latin typeface="Calibri" panose="020F0502020204030204" pitchFamily="34" charset="0"/>
              </a:rPr>
              <a:t>) und Abstoßung  </a:t>
            </a:r>
          </a:p>
          <a:p>
            <a:pPr eaLnBrk="1" hangingPunct="1"/>
            <a:r>
              <a:rPr lang="de-DE" altLang="de-DE" sz="2200">
                <a:latin typeface="Calibri" panose="020F0502020204030204" pitchFamily="34" charset="0"/>
              </a:rPr>
              <a:t>(</a:t>
            </a:r>
            <a:r>
              <a:rPr lang="de-DE" altLang="de-DE" sz="2200" b="1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de-DE" altLang="de-DE" sz="2200" b="1">
                <a:latin typeface="Calibri" panose="020F0502020204030204" pitchFamily="34" charset="0"/>
              </a:rPr>
              <a:t>–</a:t>
            </a:r>
            <a:r>
              <a:rPr lang="de-DE" altLang="de-DE" sz="2200" b="1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de-DE" altLang="de-DE" sz="2200">
                <a:latin typeface="Calibri" panose="020F0502020204030204" pitchFamily="34" charset="0"/>
              </a:rPr>
              <a:t> und </a:t>
            </a:r>
            <a:r>
              <a:rPr lang="de-DE" altLang="de-DE" sz="2200" b="1">
                <a:solidFill>
                  <a:srgbClr val="28BB18"/>
                </a:solidFill>
                <a:latin typeface="Calibri" panose="020F0502020204030204" pitchFamily="34" charset="0"/>
              </a:rPr>
              <a:t>S</a:t>
            </a:r>
            <a:r>
              <a:rPr lang="de-DE" altLang="de-DE" sz="2200" b="1">
                <a:latin typeface="Calibri" panose="020F0502020204030204" pitchFamily="34" charset="0"/>
              </a:rPr>
              <a:t>–</a:t>
            </a:r>
            <a:r>
              <a:rPr lang="de-DE" altLang="de-DE" sz="2200" b="1">
                <a:solidFill>
                  <a:srgbClr val="28BB18"/>
                </a:solidFill>
                <a:latin typeface="Calibri" panose="020F0502020204030204" pitchFamily="34" charset="0"/>
              </a:rPr>
              <a:t>S</a:t>
            </a:r>
            <a:r>
              <a:rPr lang="de-DE" altLang="de-DE" sz="2200">
                <a:latin typeface="Calibri" panose="020F0502020204030204" pitchFamily="34" charset="0"/>
              </a:rPr>
              <a:t>) zwischen Rotor und Stator. </a:t>
            </a:r>
          </a:p>
        </p:txBody>
      </p:sp>
      <p:sp>
        <p:nvSpPr>
          <p:cNvPr id="22" name="Textfeld 21"/>
          <p:cNvSpPr txBox="1">
            <a:spLocks noChangeArrowheads="1"/>
          </p:cNvSpPr>
          <p:nvPr/>
        </p:nvSpPr>
        <p:spPr bwMode="auto">
          <a:xfrm>
            <a:off x="3287713" y="2801938"/>
            <a:ext cx="57594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200">
                <a:latin typeface="Calibri" panose="020F0502020204030204" pitchFamily="34" charset="0"/>
              </a:rPr>
              <a:t> Rotor dreht sich entgegen dem Uhrzeigersinn.</a:t>
            </a:r>
          </a:p>
        </p:txBody>
      </p:sp>
      <p:sp>
        <p:nvSpPr>
          <p:cNvPr id="25" name="Textfeld 24"/>
          <p:cNvSpPr txBox="1">
            <a:spLocks noChangeArrowheads="1"/>
          </p:cNvSpPr>
          <p:nvPr/>
        </p:nvSpPr>
        <p:spPr bwMode="auto">
          <a:xfrm>
            <a:off x="3287713" y="5075238"/>
            <a:ext cx="5759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200">
                <a:latin typeface="Calibri" panose="020F0502020204030204" pitchFamily="34" charset="0"/>
              </a:rPr>
              <a:t> In diesem Moment fließt durch die Spule kein Strom; der Rotor besitzt kein Magnetfeld.</a:t>
            </a:r>
          </a:p>
        </p:txBody>
      </p:sp>
      <p:grpSp>
        <p:nvGrpSpPr>
          <p:cNvPr id="3" name="Gruppierung 17"/>
          <p:cNvGrpSpPr>
            <a:grpSpLocks/>
          </p:cNvGrpSpPr>
          <p:nvPr/>
        </p:nvGrpSpPr>
        <p:grpSpPr bwMode="auto">
          <a:xfrm>
            <a:off x="303213" y="909638"/>
            <a:ext cx="2751137" cy="2733675"/>
            <a:chOff x="303213" y="909638"/>
            <a:chExt cx="2751303" cy="2733041"/>
          </a:xfrm>
        </p:grpSpPr>
        <p:pic>
          <p:nvPicPr>
            <p:cNvPr id="33809" name="Bild 9" descr="EM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901" y="1122679"/>
              <a:ext cx="2584615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0" name="Textfeld 15"/>
            <p:cNvSpPr txBox="1">
              <a:spLocks noChangeArrowheads="1"/>
            </p:cNvSpPr>
            <p:nvPr/>
          </p:nvSpPr>
          <p:spPr bwMode="auto">
            <a:xfrm>
              <a:off x="303213" y="909638"/>
              <a:ext cx="5095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200">
                  <a:latin typeface="Calibri" panose="020F0502020204030204" pitchFamily="34" charset="0"/>
                </a:rPr>
                <a:t>(1)</a:t>
              </a:r>
            </a:p>
          </p:txBody>
        </p:sp>
      </p:grpSp>
      <p:sp>
        <p:nvSpPr>
          <p:cNvPr id="17" name="Bogen 16"/>
          <p:cNvSpPr/>
          <p:nvPr/>
        </p:nvSpPr>
        <p:spPr bwMode="auto">
          <a:xfrm>
            <a:off x="1206500" y="1054100"/>
            <a:ext cx="1079500" cy="1079500"/>
          </a:xfrm>
          <a:prstGeom prst="arc">
            <a:avLst>
              <a:gd name="adj1" fmla="val 13059841"/>
              <a:gd name="adj2" fmla="val 192136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Bogen 19"/>
          <p:cNvSpPr/>
          <p:nvPr/>
        </p:nvSpPr>
        <p:spPr bwMode="auto">
          <a:xfrm>
            <a:off x="1206500" y="3835400"/>
            <a:ext cx="1079500" cy="1079500"/>
          </a:xfrm>
          <a:prstGeom prst="arc">
            <a:avLst>
              <a:gd name="adj1" fmla="val 13059841"/>
              <a:gd name="adj2" fmla="val 192136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hteck 17"/>
          <p:cNvSpPr/>
          <p:nvPr/>
        </p:nvSpPr>
        <p:spPr bwMode="auto">
          <a:xfrm>
            <a:off x="3187700" y="1143000"/>
            <a:ext cx="5765800" cy="2298700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3187700" y="3898900"/>
            <a:ext cx="5765800" cy="2298700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099300" y="63500"/>
            <a:ext cx="698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2600" b="1">
                <a:latin typeface="Calibri" panose="020F0502020204030204" pitchFamily="34" charset="0"/>
              </a:rPr>
              <a:t>AB</a:t>
            </a:r>
          </a:p>
        </p:txBody>
      </p:sp>
      <p:pic>
        <p:nvPicPr>
          <p:cNvPr id="26" name="Bild 25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21" grpId="0"/>
      <p:bldP spid="22" grpId="0"/>
      <p:bldP spid="25" grpId="0"/>
      <p:bldP spid="17" grpId="0" animBg="1"/>
      <p:bldP spid="20" grpId="0" animBg="1"/>
      <p:bldP spid="18" grpId="0" animBg="1"/>
      <p:bldP spid="19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Bild 20" descr="Ha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hteck 16"/>
          <p:cNvSpPr/>
          <p:nvPr/>
        </p:nvSpPr>
        <p:spPr bwMode="auto">
          <a:xfrm>
            <a:off x="3187700" y="876300"/>
            <a:ext cx="5765800" cy="22987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Textfeld 11"/>
          <p:cNvSpPr txBox="1">
            <a:spLocks noChangeArrowheads="1"/>
          </p:cNvSpPr>
          <p:nvPr/>
        </p:nvSpPr>
        <p:spPr bwMode="auto">
          <a:xfrm>
            <a:off x="3503613" y="4783138"/>
            <a:ext cx="340518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200">
                <a:latin typeface="Calibri" panose="020F0502020204030204" pitchFamily="34" charset="0"/>
              </a:rPr>
              <a:t>Situation wie in Bild 1</a:t>
            </a:r>
          </a:p>
        </p:txBody>
      </p:sp>
      <p:sp>
        <p:nvSpPr>
          <p:cNvPr id="15" name="Textfeld 14"/>
          <p:cNvSpPr txBox="1">
            <a:spLocks noChangeArrowheads="1"/>
          </p:cNvSpPr>
          <p:nvPr/>
        </p:nvSpPr>
        <p:spPr bwMode="auto">
          <a:xfrm>
            <a:off x="3275013" y="1049338"/>
            <a:ext cx="54879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200">
                <a:latin typeface="Calibri" panose="020F0502020204030204" pitchFamily="34" charset="0"/>
              </a:rPr>
              <a:t> Der Kommutator hat die Stromrichtung in der Spule geändert. Der Rotor ist magnetisch umgepolt.</a:t>
            </a:r>
          </a:p>
        </p:txBody>
      </p:sp>
      <p:grpSp>
        <p:nvGrpSpPr>
          <p:cNvPr id="2" name="Gruppierung 24"/>
          <p:cNvGrpSpPr>
            <a:grpSpLocks/>
          </p:cNvGrpSpPr>
          <p:nvPr/>
        </p:nvGrpSpPr>
        <p:grpSpPr bwMode="auto">
          <a:xfrm>
            <a:off x="303213" y="617538"/>
            <a:ext cx="2751137" cy="2727325"/>
            <a:chOff x="303213" y="681038"/>
            <a:chExt cx="2751304" cy="2726962"/>
          </a:xfrm>
        </p:grpSpPr>
        <p:pic>
          <p:nvPicPr>
            <p:cNvPr id="34832" name="Bild 12" descr="EM6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901" y="888000"/>
              <a:ext cx="2584616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3" name="Textfeld 20"/>
            <p:cNvSpPr txBox="1">
              <a:spLocks noChangeArrowheads="1"/>
            </p:cNvSpPr>
            <p:nvPr/>
          </p:nvSpPr>
          <p:spPr bwMode="auto">
            <a:xfrm>
              <a:off x="303213" y="681038"/>
              <a:ext cx="5095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200">
                  <a:latin typeface="Calibri" panose="020F0502020204030204" pitchFamily="34" charset="0"/>
                </a:rPr>
                <a:t>(3)</a:t>
              </a:r>
            </a:p>
          </p:txBody>
        </p:sp>
      </p:grpSp>
      <p:grpSp>
        <p:nvGrpSpPr>
          <p:cNvPr id="3" name="Gruppierung 26"/>
          <p:cNvGrpSpPr>
            <a:grpSpLocks/>
          </p:cNvGrpSpPr>
          <p:nvPr/>
        </p:nvGrpSpPr>
        <p:grpSpPr bwMode="auto">
          <a:xfrm>
            <a:off x="290513" y="3576638"/>
            <a:ext cx="2763837" cy="2720975"/>
            <a:chOff x="290513" y="3449638"/>
            <a:chExt cx="2764003" cy="2720341"/>
          </a:xfrm>
        </p:grpSpPr>
        <p:pic>
          <p:nvPicPr>
            <p:cNvPr id="34830" name="Bild 17" descr="EM1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901" y="3649979"/>
              <a:ext cx="2584615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1" name="Textfeld 21"/>
            <p:cNvSpPr txBox="1">
              <a:spLocks noChangeArrowheads="1"/>
            </p:cNvSpPr>
            <p:nvPr/>
          </p:nvSpPr>
          <p:spPr bwMode="auto">
            <a:xfrm>
              <a:off x="290513" y="3449638"/>
              <a:ext cx="5095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de-DE" altLang="de-DE" sz="2200">
                  <a:latin typeface="Calibri" panose="020F0502020204030204" pitchFamily="34" charset="0"/>
                </a:rPr>
                <a:t>(4)</a:t>
              </a:r>
            </a:p>
          </p:txBody>
        </p:sp>
      </p:grpSp>
      <p:sp>
        <p:nvSpPr>
          <p:cNvPr id="26" name="Textfeld 25"/>
          <p:cNvSpPr txBox="1">
            <a:spLocks noChangeArrowheads="1"/>
          </p:cNvSpPr>
          <p:nvPr/>
        </p:nvSpPr>
        <p:spPr bwMode="auto">
          <a:xfrm>
            <a:off x="3275013" y="2192338"/>
            <a:ext cx="5759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200">
                <a:latin typeface="Calibri" panose="020F0502020204030204" pitchFamily="34" charset="0"/>
              </a:rPr>
              <a:t> Der Rotor dreht sich weiter. (Anziehung und Abstoßung zwischen Stator und Rotor)</a:t>
            </a:r>
          </a:p>
        </p:txBody>
      </p:sp>
      <p:sp>
        <p:nvSpPr>
          <p:cNvPr id="14" name="Bogen 13"/>
          <p:cNvSpPr/>
          <p:nvPr/>
        </p:nvSpPr>
        <p:spPr bwMode="auto">
          <a:xfrm>
            <a:off x="1206500" y="762000"/>
            <a:ext cx="1079500" cy="1079500"/>
          </a:xfrm>
          <a:prstGeom prst="arc">
            <a:avLst>
              <a:gd name="adj1" fmla="val 13059841"/>
              <a:gd name="adj2" fmla="val 192136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Bogen 15"/>
          <p:cNvSpPr/>
          <p:nvPr/>
        </p:nvSpPr>
        <p:spPr bwMode="auto">
          <a:xfrm>
            <a:off x="1206500" y="3733800"/>
            <a:ext cx="1079500" cy="1079500"/>
          </a:xfrm>
          <a:prstGeom prst="arc">
            <a:avLst>
              <a:gd name="adj1" fmla="val 13059841"/>
              <a:gd name="adj2" fmla="val 192136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3187700" y="3810000"/>
            <a:ext cx="5765800" cy="2298700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4829" name="Text Box 5"/>
          <p:cNvSpPr txBox="1">
            <a:spLocks noChangeArrowheads="1"/>
          </p:cNvSpPr>
          <p:nvPr/>
        </p:nvSpPr>
        <p:spPr bwMode="auto">
          <a:xfrm>
            <a:off x="7099300" y="63500"/>
            <a:ext cx="698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2600" b="1">
                <a:latin typeface="Calibri" panose="020F0502020204030204" pitchFamily="34" charset="0"/>
              </a:rPr>
              <a:t>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/>
      <p:bldP spid="15" grpId="0"/>
      <p:bldP spid="26" grpId="0"/>
      <p:bldP spid="14" grpId="0" animBg="1"/>
      <p:bldP spid="16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EMotor.gif"/>
          <p:cNvPicPr>
            <a:picLocks noChangeAspect="1"/>
          </p:cNvPicPr>
          <p:nvPr/>
        </p:nvPicPr>
        <p:blipFill>
          <a:blip r:embed="rId2">
            <a:lum brigh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8" y="406400"/>
            <a:ext cx="6276975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3"/>
          <p:cNvSpPr txBox="1">
            <a:spLocks noChangeArrowheads="1"/>
          </p:cNvSpPr>
          <p:nvPr/>
        </p:nvSpPr>
        <p:spPr bwMode="auto">
          <a:xfrm>
            <a:off x="6021388" y="6132513"/>
            <a:ext cx="31226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1800">
                <a:solidFill>
                  <a:srgbClr val="7F7F7F"/>
                </a:solidFill>
                <a:latin typeface="Calibri" panose="020F0502020204030204" pitchFamily="34" charset="0"/>
              </a:rPr>
              <a:t>Animation startet automatisch</a:t>
            </a:r>
            <a:endParaRPr lang="de-DE" altLang="de-DE" sz="1800">
              <a:solidFill>
                <a:srgbClr val="7F7F7F"/>
              </a:solidFill>
              <a:latin typeface="Mistral" panose="03090702030407020403" pitchFamily="66" charset="0"/>
            </a:endParaRPr>
          </a:p>
        </p:txBody>
      </p:sp>
      <p:sp>
        <p:nvSpPr>
          <p:cNvPr id="35844" name="Textfeld 3"/>
          <p:cNvSpPr txBox="1">
            <a:spLocks noChangeArrowheads="1"/>
          </p:cNvSpPr>
          <p:nvPr/>
        </p:nvSpPr>
        <p:spPr bwMode="auto">
          <a:xfrm>
            <a:off x="611188" y="352425"/>
            <a:ext cx="2728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Ablauf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3"/>
          <p:cNvSpPr txBox="1">
            <a:spLocks noChangeArrowheads="1"/>
          </p:cNvSpPr>
          <p:nvPr/>
        </p:nvSpPr>
        <p:spPr bwMode="auto">
          <a:xfrm>
            <a:off x="635000" y="633413"/>
            <a:ext cx="1651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Erklärung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633413" y="2243138"/>
            <a:ext cx="78454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Der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Kommutator</a:t>
            </a:r>
            <a:r>
              <a:rPr lang="de-DE" altLang="de-DE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de-DE" altLang="de-DE" sz="2400">
                <a:latin typeface="Calibri" panose="020F0502020204030204" pitchFamily="34" charset="0"/>
              </a:rPr>
              <a:t>dreht die Stromrichtung in der Ankerspule nach dem Totpunkt um. Dadurch ändert sich die magnetische Polung des Ankers. Gleichnamige magnetische Pole stehen sich gegenüber; die Rotation geht weiter.</a:t>
            </a:r>
          </a:p>
        </p:txBody>
      </p:sp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633413" y="1074738"/>
            <a:ext cx="784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In der waagrechten Lage hätte sich der Anker vollständig zum Magnetfeld des Stators ausgerichtet, und würde somit stehen bleiben. Diese Position wird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Totpunkt </a:t>
            </a:r>
            <a:r>
              <a:rPr lang="de-DE" altLang="de-DE" sz="2400">
                <a:latin typeface="Calibri" panose="020F0502020204030204" pitchFamily="34" charset="0"/>
              </a:rPr>
              <a:t>genannt.</a:t>
            </a:r>
          </a:p>
        </p:txBody>
      </p:sp>
      <p:sp>
        <p:nvSpPr>
          <p:cNvPr id="19" name="Textfeld 18"/>
          <p:cNvSpPr txBox="1">
            <a:spLocks noChangeArrowheads="1"/>
          </p:cNvSpPr>
          <p:nvPr/>
        </p:nvSpPr>
        <p:spPr bwMode="auto">
          <a:xfrm>
            <a:off x="608013" y="4313238"/>
            <a:ext cx="81676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Die Rotation des Ankers kommt durch die Anziehung bzw. Abstoßung zwischen Stator und Rotor zustande.</a:t>
            </a:r>
          </a:p>
        </p:txBody>
      </p:sp>
      <p:sp>
        <p:nvSpPr>
          <p:cNvPr id="20" name="Textfeld 19"/>
          <p:cNvSpPr txBox="1">
            <a:spLocks noChangeArrowheads="1"/>
          </p:cNvSpPr>
          <p:nvPr/>
        </p:nvSpPr>
        <p:spPr bwMode="auto">
          <a:xfrm>
            <a:off x="633413" y="5367338"/>
            <a:ext cx="7845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u="sng">
                <a:latin typeface="Calibri" panose="020F0502020204030204" pitchFamily="34" charset="0"/>
              </a:rPr>
              <a:t>Energieumwandlung:</a:t>
            </a:r>
            <a:r>
              <a:rPr lang="de-DE" altLang="de-DE" sz="2400">
                <a:latin typeface="Calibri" panose="020F0502020204030204" pitchFamily="34" charset="0"/>
              </a:rPr>
              <a:t> </a:t>
            </a:r>
            <a:br>
              <a:rPr lang="de-DE" altLang="de-DE" sz="2400">
                <a:latin typeface="Calibri" panose="020F0502020204030204" pitchFamily="34" charset="0"/>
              </a:rPr>
            </a:br>
            <a:r>
              <a:rPr lang="de-DE" altLang="de-DE" sz="2400">
                <a:latin typeface="Calibri" panose="020F0502020204030204" pitchFamily="34" charset="0"/>
              </a:rPr>
              <a:t>elektrische Energie –&gt; mechanische Energie</a:t>
            </a:r>
          </a:p>
        </p:txBody>
      </p:sp>
      <p:sp>
        <p:nvSpPr>
          <p:cNvPr id="21" name="Textfeld 20"/>
          <p:cNvSpPr txBox="1">
            <a:spLocks noChangeArrowheads="1"/>
          </p:cNvSpPr>
          <p:nvPr/>
        </p:nvSpPr>
        <p:spPr bwMode="auto">
          <a:xfrm>
            <a:off x="620713" y="3805238"/>
            <a:ext cx="8167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Der Anker überwindet den Totpunkt mithilfe seiner Trägheit.</a:t>
            </a:r>
          </a:p>
        </p:txBody>
      </p:sp>
      <p:pic>
        <p:nvPicPr>
          <p:cNvPr id="8" name="Bild 7" descr="Ha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 descr="Ha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3021013" y="179388"/>
            <a:ext cx="278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800" u="sng">
                <a:latin typeface="Calibri" panose="020F0502020204030204" pitchFamily="34" charset="0"/>
              </a:rPr>
              <a:t>Der Elektromotor</a:t>
            </a:r>
          </a:p>
        </p:txBody>
      </p:sp>
      <p:pic>
        <p:nvPicPr>
          <p:cNvPr id="15364" name="Bild 3" descr="Staubsaug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0" y="3735388"/>
            <a:ext cx="3352800" cy="285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Bild 7" descr="icekein2.jpg"/>
          <p:cNvPicPr>
            <a:picLocks noChangeAspect="1"/>
          </p:cNvPicPr>
          <p:nvPr/>
        </p:nvPicPr>
        <p:blipFill>
          <a:blip r:embed="rId4">
            <a:lum bright="4000" contras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13" y="3721100"/>
            <a:ext cx="37480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Bild 4" descr="$(KGrHqZ,!lQFCzoE65gtBQ30REdgyQ~~60_1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100" y="838200"/>
            <a:ext cx="3746500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Bild 7" descr="rührer3.jpg"/>
          <p:cNvPicPr>
            <a:picLocks noChangeAspect="1"/>
          </p:cNvPicPr>
          <p:nvPr/>
        </p:nvPicPr>
        <p:blipFill>
          <a:blip r:embed="rId6">
            <a:lum bright="10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812800"/>
            <a:ext cx="33575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8"/>
          <p:cNvSpPr txBox="1">
            <a:spLocks noChangeArrowheads="1"/>
          </p:cNvSpPr>
          <p:nvPr/>
        </p:nvSpPr>
        <p:spPr bwMode="auto">
          <a:xfrm>
            <a:off x="557213" y="493713"/>
            <a:ext cx="8040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u="sng">
                <a:latin typeface="Calibri" panose="020F0502020204030204" pitchFamily="34" charset="0"/>
              </a:rPr>
              <a:t>Weiterentwicklung des Elektromotors</a:t>
            </a:r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1052513" y="1290638"/>
            <a:ext cx="38623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u="sng">
                <a:latin typeface="Calibri" panose="020F0502020204030204" pitchFamily="34" charset="0"/>
              </a:rPr>
              <a:t>Problem:</a:t>
            </a:r>
            <a:r>
              <a:rPr lang="de-DE" altLang="de-DE" sz="2400">
                <a:latin typeface="Calibri" panose="020F0502020204030204" pitchFamily="34" charset="0"/>
              </a:rPr>
              <a:t> Bei langsamer Drehung oder nach dem Abschalten bleibt die Spule oft im Totpunkt stehen</a:t>
            </a:r>
          </a:p>
          <a:p>
            <a:pPr eaLnBrk="1" hangingPunct="1"/>
            <a:r>
              <a:rPr lang="de-DE" altLang="de-DE" sz="2400" u="sng">
                <a:latin typeface="Calibri" panose="020F0502020204030204" pitchFamily="34" charset="0"/>
              </a:rPr>
              <a:t>Lösung:</a:t>
            </a:r>
            <a:r>
              <a:rPr lang="de-DE" altLang="de-DE" sz="2400">
                <a:latin typeface="Calibri" panose="020F0502020204030204" pitchFamily="34" charset="0"/>
              </a:rPr>
              <a:t> „Dreifach-T-Anker“</a:t>
            </a:r>
          </a:p>
        </p:txBody>
      </p:sp>
      <p:sp>
        <p:nvSpPr>
          <p:cNvPr id="8" name="Textfeld 7"/>
          <p:cNvSpPr txBox="1">
            <a:spLocks noChangeArrowheads="1"/>
          </p:cNvSpPr>
          <p:nvPr/>
        </p:nvSpPr>
        <p:spPr bwMode="auto">
          <a:xfrm>
            <a:off x="1065213" y="4059238"/>
            <a:ext cx="38623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u="sng">
                <a:latin typeface="Calibri" panose="020F0502020204030204" pitchFamily="34" charset="0"/>
              </a:rPr>
              <a:t>Problem:</a:t>
            </a:r>
            <a:r>
              <a:rPr lang="de-DE" altLang="de-DE" sz="2400">
                <a:latin typeface="Calibri" panose="020F0502020204030204" pitchFamily="34" charset="0"/>
              </a:rPr>
              <a:t> Der Doppel-T- und der Dreifach-T-Anker laufen unruhig.</a:t>
            </a:r>
            <a:endParaRPr lang="de-DE" altLang="de-DE" sz="2400" u="sng">
              <a:latin typeface="Calibri" panose="020F0502020204030204" pitchFamily="34" charset="0"/>
            </a:endParaRPr>
          </a:p>
          <a:p>
            <a:pPr eaLnBrk="1" hangingPunct="1"/>
            <a:r>
              <a:rPr lang="de-DE" altLang="de-DE" sz="2400" u="sng">
                <a:latin typeface="Calibri" panose="020F0502020204030204" pitchFamily="34" charset="0"/>
              </a:rPr>
              <a:t>Lösung:</a:t>
            </a:r>
            <a:r>
              <a:rPr lang="de-DE" altLang="de-DE" sz="2400">
                <a:latin typeface="Calibri" panose="020F0502020204030204" pitchFamily="34" charset="0"/>
              </a:rPr>
              <a:t> „Trommelanker“ mit zwölf Segmenten</a:t>
            </a:r>
          </a:p>
        </p:txBody>
      </p:sp>
      <p:pic>
        <p:nvPicPr>
          <p:cNvPr id="36869" name="Bild 10" descr="anker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25" y="969963"/>
            <a:ext cx="2543175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Bild 11" descr="anker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63" y="3857625"/>
            <a:ext cx="2547937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Rechteck 12"/>
          <p:cNvSpPr>
            <a:spLocks noChangeArrowheads="1"/>
          </p:cNvSpPr>
          <p:nvPr/>
        </p:nvSpPr>
        <p:spPr bwMode="auto">
          <a:xfrm>
            <a:off x="165100" y="139700"/>
            <a:ext cx="8801100" cy="65278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 18" descr="V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1682750"/>
            <a:ext cx="1616075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6"/>
          <p:cNvSpPr txBox="1">
            <a:spLocks noChangeArrowheads="1"/>
          </p:cNvSpPr>
          <p:nvPr/>
        </p:nvSpPr>
        <p:spPr bwMode="auto">
          <a:xfrm>
            <a:off x="4610100" y="4991100"/>
            <a:ext cx="38989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Die Schraube mit dem Magneten rotiert.</a:t>
            </a:r>
          </a:p>
        </p:txBody>
      </p:sp>
      <p:sp>
        <p:nvSpPr>
          <p:cNvPr id="10" name="Textfeld 6"/>
          <p:cNvSpPr txBox="1">
            <a:spLocks noChangeArrowheads="1"/>
          </p:cNvSpPr>
          <p:nvPr/>
        </p:nvSpPr>
        <p:spPr bwMode="auto">
          <a:xfrm>
            <a:off x="4600575" y="1417638"/>
            <a:ext cx="4113213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Ein zylinderförmiger Neodyn-Magnet wird an den Kopf einer Schraube gehängt. Die Spitze der Schraube hängt an dem Pluspol einer 1,5 V-Batterie. Mit einem Draht wird der Minuspol seitlich an den Kopf der Schraube verbunden. </a:t>
            </a:r>
          </a:p>
        </p:txBody>
      </p:sp>
      <p:sp>
        <p:nvSpPr>
          <p:cNvPr id="14" name="Textfeld 3"/>
          <p:cNvSpPr txBox="1">
            <a:spLocks noChangeArrowheads="1"/>
          </p:cNvSpPr>
          <p:nvPr/>
        </p:nvSpPr>
        <p:spPr bwMode="auto">
          <a:xfrm>
            <a:off x="4610100" y="4532313"/>
            <a:ext cx="3687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Beobachtung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5" name="Textfeld 3"/>
          <p:cNvSpPr txBox="1">
            <a:spLocks noChangeArrowheads="1"/>
          </p:cNvSpPr>
          <p:nvPr/>
        </p:nvSpPr>
        <p:spPr bwMode="auto">
          <a:xfrm>
            <a:off x="611188" y="962025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Aufbau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6" name="Textfeld 3"/>
          <p:cNvSpPr txBox="1">
            <a:spLocks noChangeArrowheads="1"/>
          </p:cNvSpPr>
          <p:nvPr/>
        </p:nvSpPr>
        <p:spPr bwMode="auto">
          <a:xfrm>
            <a:off x="4598988" y="933450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Beschreibung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7" name="Textfeld 3"/>
          <p:cNvSpPr txBox="1">
            <a:spLocks noChangeArrowheads="1"/>
          </p:cNvSpPr>
          <p:nvPr/>
        </p:nvSpPr>
        <p:spPr bwMode="auto">
          <a:xfrm>
            <a:off x="596900" y="4095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Zusatz-Versuch:</a:t>
            </a:r>
            <a:r>
              <a:rPr lang="de-DE" altLang="de-DE" sz="2400" u="sng">
                <a:latin typeface="Calibri" panose="020F0502020204030204" pitchFamily="34" charset="0"/>
              </a:rPr>
              <a:t> Homopolar-Motor</a:t>
            </a:r>
            <a:r>
              <a:rPr lang="de-DE" altLang="de-DE" sz="2400">
                <a:latin typeface="Calibri" panose="020F0502020204030204" pitchFamily="34" charset="0"/>
              </a:rPr>
              <a:t> (von Michael Faraday)</a:t>
            </a:r>
            <a:endParaRPr lang="de-DE" altLang="de-DE" sz="2400">
              <a:latin typeface="Mistral" panose="03090702030407020403" pitchFamily="66" charset="0"/>
            </a:endParaRPr>
          </a:p>
        </p:txBody>
      </p:sp>
      <p:sp>
        <p:nvSpPr>
          <p:cNvPr id="11" name="Textfeld 6"/>
          <p:cNvSpPr txBox="1">
            <a:spLocks noChangeArrowheads="1"/>
          </p:cNvSpPr>
          <p:nvPr/>
        </p:nvSpPr>
        <p:spPr bwMode="auto">
          <a:xfrm>
            <a:off x="3213100" y="2806700"/>
            <a:ext cx="1117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>
                <a:latin typeface="Calibri" panose="020F0502020204030204" pitchFamily="34" charset="0"/>
              </a:rPr>
              <a:t>Kupfer-</a:t>
            </a:r>
          </a:p>
          <a:p>
            <a:r>
              <a:rPr lang="de-DE" altLang="de-DE">
                <a:latin typeface="Calibri" panose="020F0502020204030204" pitchFamily="34" charset="0"/>
              </a:rPr>
              <a:t>Draht</a:t>
            </a:r>
          </a:p>
        </p:txBody>
      </p:sp>
      <p:sp>
        <p:nvSpPr>
          <p:cNvPr id="13" name="Textfeld 6"/>
          <p:cNvSpPr txBox="1">
            <a:spLocks noChangeArrowheads="1"/>
          </p:cNvSpPr>
          <p:nvPr/>
        </p:nvSpPr>
        <p:spPr bwMode="auto">
          <a:xfrm>
            <a:off x="749300" y="4559300"/>
            <a:ext cx="1282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>
                <a:latin typeface="Calibri" panose="020F0502020204030204" pitchFamily="34" charset="0"/>
              </a:rPr>
              <a:t>Schraube</a:t>
            </a:r>
          </a:p>
        </p:txBody>
      </p:sp>
      <p:sp>
        <p:nvSpPr>
          <p:cNvPr id="18" name="Textfeld 6"/>
          <p:cNvSpPr txBox="1">
            <a:spLocks noChangeArrowheads="1"/>
          </p:cNvSpPr>
          <p:nvPr/>
        </p:nvSpPr>
        <p:spPr bwMode="auto">
          <a:xfrm>
            <a:off x="2476500" y="5372100"/>
            <a:ext cx="1270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>
                <a:latin typeface="Calibri" panose="020F0502020204030204" pitchFamily="34" charset="0"/>
              </a:rPr>
              <a:t>Neodym-Magnet *</a:t>
            </a:r>
          </a:p>
        </p:txBody>
      </p:sp>
      <p:sp>
        <p:nvSpPr>
          <p:cNvPr id="20" name="Textfeld 6"/>
          <p:cNvSpPr txBox="1">
            <a:spLocks noChangeArrowheads="1"/>
          </p:cNvSpPr>
          <p:nvPr/>
        </p:nvSpPr>
        <p:spPr bwMode="auto">
          <a:xfrm>
            <a:off x="444500" y="6200775"/>
            <a:ext cx="3975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1600">
                <a:latin typeface="Calibri" panose="020F0502020204030204" pitchFamily="34" charset="0"/>
              </a:rPr>
              <a:t>* Magnetpole durch Farben veranschaulicht</a:t>
            </a:r>
          </a:p>
        </p:txBody>
      </p:sp>
      <p:sp>
        <p:nvSpPr>
          <p:cNvPr id="23" name="Textfeld 6"/>
          <p:cNvSpPr txBox="1">
            <a:spLocks noChangeArrowheads="1"/>
          </p:cNvSpPr>
          <p:nvPr/>
        </p:nvSpPr>
        <p:spPr bwMode="auto">
          <a:xfrm>
            <a:off x="558800" y="2425700"/>
            <a:ext cx="1066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>
                <a:latin typeface="Calibri" panose="020F0502020204030204" pitchFamily="34" charset="0"/>
              </a:rPr>
              <a:t>Batterie</a:t>
            </a:r>
          </a:p>
          <a:p>
            <a:r>
              <a:rPr lang="de-DE" altLang="de-DE">
                <a:latin typeface="Calibri" panose="020F0502020204030204" pitchFamily="34" charset="0"/>
              </a:rPr>
              <a:t>(1,5 V)</a:t>
            </a:r>
          </a:p>
        </p:txBody>
      </p:sp>
      <p:sp>
        <p:nvSpPr>
          <p:cNvPr id="38926" name="Rechteck 12"/>
          <p:cNvSpPr>
            <a:spLocks noChangeArrowheads="1"/>
          </p:cNvSpPr>
          <p:nvPr/>
        </p:nvSpPr>
        <p:spPr bwMode="auto">
          <a:xfrm>
            <a:off x="165100" y="139700"/>
            <a:ext cx="8801100" cy="65278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  <p:bldP spid="15" grpId="0"/>
      <p:bldP spid="16" grpId="0"/>
      <p:bldP spid="17" grpId="0"/>
      <p:bldP spid="11" grpId="0"/>
      <p:bldP spid="13" grpId="0"/>
      <p:bldP spid="18" grpId="0"/>
      <p:bldP spid="20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Bild 38" descr="V3-Er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179513"/>
            <a:ext cx="32607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Bild 39" descr="V3-Er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179513"/>
            <a:ext cx="32607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Bild 40" descr="V3-Er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179513"/>
            <a:ext cx="32607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>
            <a:spLocks noChangeArrowheads="1"/>
          </p:cNvSpPr>
          <p:nvPr/>
        </p:nvSpPr>
        <p:spPr bwMode="auto">
          <a:xfrm>
            <a:off x="635000" y="404813"/>
            <a:ext cx="1651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Erklärung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grpSp>
        <p:nvGrpSpPr>
          <p:cNvPr id="2" name="Gruppierung 24"/>
          <p:cNvGrpSpPr>
            <a:grpSpLocks/>
          </p:cNvGrpSpPr>
          <p:nvPr/>
        </p:nvGrpSpPr>
        <p:grpSpPr bwMode="auto">
          <a:xfrm>
            <a:off x="5753100" y="444500"/>
            <a:ext cx="2654300" cy="3111500"/>
            <a:chOff x="5753100" y="444500"/>
            <a:chExt cx="2654300" cy="3111500"/>
          </a:xfrm>
        </p:grpSpPr>
        <p:pic>
          <p:nvPicPr>
            <p:cNvPr id="40977" name="Bild 20" descr="Hand4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663" y="655638"/>
              <a:ext cx="2255837" cy="2750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0978" name="Gruppierung 9"/>
            <p:cNvGrpSpPr>
              <a:grpSpLocks/>
            </p:cNvGrpSpPr>
            <p:nvPr/>
          </p:nvGrpSpPr>
          <p:grpSpPr bwMode="auto">
            <a:xfrm>
              <a:off x="5753100" y="444500"/>
              <a:ext cx="2654300" cy="3111500"/>
              <a:chOff x="5575300" y="393700"/>
              <a:chExt cx="2654300" cy="3111500"/>
            </a:xfrm>
          </p:grpSpPr>
          <p:sp>
            <p:nvSpPr>
              <p:cNvPr id="40979" name="Textfeld 5"/>
              <p:cNvSpPr txBox="1">
                <a:spLocks noChangeArrowheads="1"/>
              </p:cNvSpPr>
              <p:nvPr/>
            </p:nvSpPr>
            <p:spPr bwMode="auto">
              <a:xfrm>
                <a:off x="5683250" y="1289050"/>
                <a:ext cx="476250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800" b="1">
                    <a:solidFill>
                      <a:srgbClr val="0093DD"/>
                    </a:solidFill>
                    <a:latin typeface="Calibri" panose="020F0502020204030204" pitchFamily="34" charset="0"/>
                  </a:rPr>
                  <a:t>U</a:t>
                </a:r>
                <a:endParaRPr lang="de-DE" altLang="de-DE" sz="2400">
                  <a:solidFill>
                    <a:srgbClr val="0093D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980" name="Textfeld 6"/>
              <p:cNvSpPr txBox="1">
                <a:spLocks noChangeArrowheads="1"/>
              </p:cNvSpPr>
              <p:nvPr/>
            </p:nvSpPr>
            <p:spPr bwMode="auto">
              <a:xfrm>
                <a:off x="6978650" y="450850"/>
                <a:ext cx="476250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800" b="1">
                    <a:solidFill>
                      <a:srgbClr val="E67816"/>
                    </a:solidFill>
                    <a:latin typeface="Calibri" panose="020F0502020204030204" pitchFamily="34" charset="0"/>
                  </a:rPr>
                  <a:t>V</a:t>
                </a:r>
                <a:endParaRPr lang="de-DE" altLang="de-DE" sz="2400">
                  <a:solidFill>
                    <a:srgbClr val="E67816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981" name="Textfeld 7"/>
              <p:cNvSpPr txBox="1">
                <a:spLocks noChangeArrowheads="1"/>
              </p:cNvSpPr>
              <p:nvPr/>
            </p:nvSpPr>
            <p:spPr bwMode="auto">
              <a:xfrm>
                <a:off x="6877050" y="1987550"/>
                <a:ext cx="552450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de-DE" altLang="de-DE" sz="2800" b="1">
                    <a:solidFill>
                      <a:srgbClr val="974478"/>
                    </a:solidFill>
                    <a:latin typeface="Calibri" panose="020F0502020204030204" pitchFamily="34" charset="0"/>
                  </a:rPr>
                  <a:t>W</a:t>
                </a:r>
                <a:endParaRPr lang="de-DE" altLang="de-DE" sz="2400">
                  <a:solidFill>
                    <a:srgbClr val="974478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982" name="Rechteck 8"/>
              <p:cNvSpPr>
                <a:spLocks noChangeArrowheads="1"/>
              </p:cNvSpPr>
              <p:nvPr/>
            </p:nvSpPr>
            <p:spPr bwMode="auto">
              <a:xfrm>
                <a:off x="5575300" y="393700"/>
                <a:ext cx="2654300" cy="31115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endParaRPr lang="de-DE" altLang="de-DE"/>
              </a:p>
            </p:txBody>
          </p:sp>
        </p:grpSp>
      </p:grpSp>
      <p:sp>
        <p:nvSpPr>
          <p:cNvPr id="30" name="Textfeld 6"/>
          <p:cNvSpPr txBox="1">
            <a:spLocks noChangeArrowheads="1"/>
          </p:cNvSpPr>
          <p:nvPr/>
        </p:nvSpPr>
        <p:spPr bwMode="auto">
          <a:xfrm>
            <a:off x="4343400" y="5067300"/>
            <a:ext cx="4152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=&gt; Die Folge sind Lorentzkräfte. Diese Kräfte bewirken die Rotation.</a:t>
            </a:r>
          </a:p>
        </p:txBody>
      </p:sp>
      <p:sp>
        <p:nvSpPr>
          <p:cNvPr id="31" name="Textfeld 6"/>
          <p:cNvSpPr txBox="1">
            <a:spLocks noChangeArrowheads="1"/>
          </p:cNvSpPr>
          <p:nvPr/>
        </p:nvSpPr>
        <p:spPr bwMode="auto">
          <a:xfrm>
            <a:off x="4368800" y="3835400"/>
            <a:ext cx="4038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In dem Versuch bewegen sich </a:t>
            </a:r>
            <a:r>
              <a:rPr lang="de-DE" altLang="de-DE" sz="2400" i="1">
                <a:latin typeface="Calibri" panose="020F0502020204030204" pitchFamily="34" charset="0"/>
              </a:rPr>
              <a:t>Elektronen </a:t>
            </a:r>
            <a:r>
              <a:rPr lang="de-DE" altLang="de-DE" sz="2400">
                <a:latin typeface="Calibri" panose="020F0502020204030204" pitchFamily="34" charset="0"/>
              </a:rPr>
              <a:t>durch das </a:t>
            </a:r>
            <a:r>
              <a:rPr lang="de-DE" altLang="de-DE" sz="2400" i="1">
                <a:latin typeface="Calibri" panose="020F0502020204030204" pitchFamily="34" charset="0"/>
              </a:rPr>
              <a:t>Magnet-feld</a:t>
            </a:r>
            <a:r>
              <a:rPr lang="de-DE" altLang="de-DE" sz="2400">
                <a:latin typeface="Calibri" panose="020F0502020204030204" pitchFamily="34" charset="0"/>
              </a:rPr>
              <a:t> des Neodyn-Magnets.</a:t>
            </a:r>
          </a:p>
        </p:txBody>
      </p:sp>
      <p:pic>
        <p:nvPicPr>
          <p:cNvPr id="21" name="Bild 20" descr="V3-Er3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3" y="1174750"/>
            <a:ext cx="3267075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hteck 28"/>
          <p:cNvSpPr>
            <a:spLocks noChangeArrowheads="1"/>
          </p:cNvSpPr>
          <p:nvPr/>
        </p:nvSpPr>
        <p:spPr bwMode="auto">
          <a:xfrm>
            <a:off x="1981200" y="3898900"/>
            <a:ext cx="952500" cy="11049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  <p:sp>
        <p:nvSpPr>
          <p:cNvPr id="38" name="Pfeil nach links 37"/>
          <p:cNvSpPr>
            <a:spLocks noChangeArrowheads="1"/>
          </p:cNvSpPr>
          <p:nvPr/>
        </p:nvSpPr>
        <p:spPr bwMode="auto">
          <a:xfrm rot="439414">
            <a:off x="1231900" y="4673600"/>
            <a:ext cx="558800" cy="292100"/>
          </a:xfrm>
          <a:prstGeom prst="leftArrow">
            <a:avLst>
              <a:gd name="adj1" fmla="val 50000"/>
              <a:gd name="adj2" fmla="val 49996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>
              <a:solidFill>
                <a:srgbClr val="7F7F7F"/>
              </a:solidFill>
            </a:endParaRPr>
          </a:p>
        </p:txBody>
      </p:sp>
      <p:sp>
        <p:nvSpPr>
          <p:cNvPr id="32" name="Textfeld 31"/>
          <p:cNvSpPr txBox="1">
            <a:spLocks noChangeArrowheads="1"/>
          </p:cNvSpPr>
          <p:nvPr/>
        </p:nvSpPr>
        <p:spPr bwMode="auto">
          <a:xfrm>
            <a:off x="3549650" y="539750"/>
            <a:ext cx="1873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solidFill>
                  <a:srgbClr val="0093DD"/>
                </a:solidFill>
                <a:latin typeface="Calibri" panose="020F0502020204030204" pitchFamily="34" charset="0"/>
              </a:rPr>
              <a:t>U</a:t>
            </a:r>
            <a:r>
              <a:rPr lang="de-DE" altLang="de-DE">
                <a:solidFill>
                  <a:srgbClr val="0093DD"/>
                </a:solidFill>
                <a:latin typeface="Calibri" panose="020F0502020204030204" pitchFamily="34" charset="0"/>
              </a:rPr>
              <a:t>rsache</a:t>
            </a:r>
          </a:p>
          <a:p>
            <a:pPr eaLnBrk="1" hangingPunct="1"/>
            <a:r>
              <a:rPr lang="de-DE" altLang="de-DE">
                <a:latin typeface="Calibri" panose="020F0502020204030204" pitchFamily="34" charset="0"/>
              </a:rPr>
              <a:t>Elektronen-</a:t>
            </a:r>
          </a:p>
          <a:p>
            <a:pPr eaLnBrk="1" hangingPunct="1"/>
            <a:r>
              <a:rPr lang="de-DE" altLang="de-DE">
                <a:latin typeface="Calibri" panose="020F0502020204030204" pitchFamily="34" charset="0"/>
              </a:rPr>
              <a:t>stromrichtung</a:t>
            </a:r>
          </a:p>
        </p:txBody>
      </p:sp>
      <p:sp>
        <p:nvSpPr>
          <p:cNvPr id="33" name="Textfeld 32"/>
          <p:cNvSpPr txBox="1">
            <a:spLocks noChangeArrowheads="1"/>
          </p:cNvSpPr>
          <p:nvPr/>
        </p:nvSpPr>
        <p:spPr bwMode="auto">
          <a:xfrm>
            <a:off x="3567113" y="1654175"/>
            <a:ext cx="18430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solidFill>
                  <a:srgbClr val="E67816"/>
                </a:solidFill>
                <a:latin typeface="Calibri" panose="020F0502020204030204" pitchFamily="34" charset="0"/>
              </a:rPr>
              <a:t>V</a:t>
            </a:r>
            <a:r>
              <a:rPr lang="de-DE" altLang="de-DE">
                <a:solidFill>
                  <a:srgbClr val="E67816"/>
                </a:solidFill>
                <a:latin typeface="Calibri" panose="020F0502020204030204" pitchFamily="34" charset="0"/>
              </a:rPr>
              <a:t>ermittlung</a:t>
            </a:r>
          </a:p>
          <a:p>
            <a:pPr eaLnBrk="1" hangingPunct="1"/>
            <a:r>
              <a:rPr lang="de-DE" altLang="de-DE">
                <a:latin typeface="Calibri" panose="020F0502020204030204" pitchFamily="34" charset="0"/>
              </a:rPr>
              <a:t>Magnetische </a:t>
            </a:r>
          </a:p>
          <a:p>
            <a:pPr eaLnBrk="1" hangingPunct="1"/>
            <a:r>
              <a:rPr lang="de-DE" altLang="de-DE">
                <a:latin typeface="Calibri" panose="020F0502020204030204" pitchFamily="34" charset="0"/>
              </a:rPr>
              <a:t>Feldrichtung</a:t>
            </a:r>
          </a:p>
        </p:txBody>
      </p:sp>
      <p:sp>
        <p:nvSpPr>
          <p:cNvPr id="34" name="Textfeld 33"/>
          <p:cNvSpPr txBox="1">
            <a:spLocks noChangeArrowheads="1"/>
          </p:cNvSpPr>
          <p:nvPr/>
        </p:nvSpPr>
        <p:spPr bwMode="auto">
          <a:xfrm>
            <a:off x="3567113" y="2762250"/>
            <a:ext cx="17922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solidFill>
                  <a:srgbClr val="974478"/>
                </a:solidFill>
                <a:latin typeface="Calibri" panose="020F0502020204030204" pitchFamily="34" charset="0"/>
              </a:rPr>
              <a:t>W</a:t>
            </a:r>
            <a:r>
              <a:rPr lang="de-DE" altLang="de-DE">
                <a:solidFill>
                  <a:srgbClr val="974478"/>
                </a:solidFill>
                <a:latin typeface="Calibri" panose="020F0502020204030204" pitchFamily="34" charset="0"/>
              </a:rPr>
              <a:t>irkung</a:t>
            </a:r>
          </a:p>
          <a:p>
            <a:pPr eaLnBrk="1" hangingPunct="1"/>
            <a:r>
              <a:rPr lang="de-DE" altLang="de-DE">
                <a:latin typeface="Calibri" panose="020F0502020204030204" pitchFamily="34" charset="0"/>
              </a:rPr>
              <a:t>Lorentzkraft</a:t>
            </a:r>
          </a:p>
        </p:txBody>
      </p:sp>
      <p:sp>
        <p:nvSpPr>
          <p:cNvPr id="40975" name="Rechteck 12"/>
          <p:cNvSpPr>
            <a:spLocks noChangeArrowheads="1"/>
          </p:cNvSpPr>
          <p:nvPr/>
        </p:nvSpPr>
        <p:spPr bwMode="auto">
          <a:xfrm>
            <a:off x="165100" y="139700"/>
            <a:ext cx="8801100" cy="65278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  <p:bldP spid="31" grpId="0"/>
      <p:bldP spid="29" grpId="0" animBg="1"/>
      <p:bldP spid="38" grpId="0" animBg="1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1:</a:t>
            </a:r>
            <a:r>
              <a:rPr lang="de-DE" altLang="de-DE" sz="2400" u="sng">
                <a:latin typeface="Calibri" panose="020F0502020204030204" pitchFamily="34" charset="0"/>
              </a:rPr>
              <a:t> Hand-Rührgerät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40963" name="Bild 3" descr="rührer.jpg"/>
          <p:cNvPicPr>
            <a:picLocks noChangeAspect="1"/>
          </p:cNvPicPr>
          <p:nvPr/>
        </p:nvPicPr>
        <p:blipFill>
          <a:blip r:embed="rId3">
            <a:lum bright="10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3" y="1012825"/>
            <a:ext cx="6161087" cy="53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2:</a:t>
            </a:r>
            <a:r>
              <a:rPr lang="de-DE" altLang="de-DE" sz="2400" u="sng">
                <a:latin typeface="Calibri" panose="020F0502020204030204" pitchFamily="34" charset="0"/>
              </a:rPr>
              <a:t> Ventilator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41987" name="Bild 6" descr="Ventilator.jpg"/>
          <p:cNvPicPr>
            <a:picLocks noChangeAspect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3" y="990600"/>
            <a:ext cx="5710237" cy="547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Bild 3" descr="Laufwer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100138"/>
            <a:ext cx="707390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3:</a:t>
            </a:r>
            <a:r>
              <a:rPr lang="de-DE" altLang="de-DE" sz="2400" u="sng">
                <a:latin typeface="Calibri" panose="020F0502020204030204" pitchFamily="34" charset="0"/>
              </a:rPr>
              <a:t> CD/DVD-Laufwerk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cxnSp>
        <p:nvCxnSpPr>
          <p:cNvPr id="43012" name="Gerade Verbindung mit Pfeil 4"/>
          <p:cNvCxnSpPr>
            <a:cxnSpLocks noChangeShapeType="1"/>
          </p:cNvCxnSpPr>
          <p:nvPr/>
        </p:nvCxnSpPr>
        <p:spPr bwMode="auto">
          <a:xfrm rot="10800000" flipV="1">
            <a:off x="2654300" y="2578100"/>
            <a:ext cx="1193800" cy="1079500"/>
          </a:xfrm>
          <a:prstGeom prst="straightConnector1">
            <a:avLst/>
          </a:prstGeom>
          <a:noFill/>
          <a:ln w="38100">
            <a:solidFill>
              <a:srgbClr val="FF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013" name="Gerade Verbindung mit Pfeil 5"/>
          <p:cNvCxnSpPr>
            <a:cxnSpLocks noChangeShapeType="1"/>
          </p:cNvCxnSpPr>
          <p:nvPr/>
        </p:nvCxnSpPr>
        <p:spPr bwMode="auto">
          <a:xfrm rot="10800000" flipV="1">
            <a:off x="6743700" y="1689100"/>
            <a:ext cx="1193800" cy="1079500"/>
          </a:xfrm>
          <a:prstGeom prst="straightConnector1">
            <a:avLst/>
          </a:prstGeom>
          <a:noFill/>
          <a:ln w="38100">
            <a:solidFill>
              <a:srgbClr val="FF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4:</a:t>
            </a:r>
            <a:r>
              <a:rPr lang="de-DE" altLang="de-DE" sz="2400" u="sng">
                <a:latin typeface="Calibri" panose="020F0502020204030204" pitchFamily="34" charset="0"/>
              </a:rPr>
              <a:t> CPU-Lüfter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44035" name="Bild 3" descr="CPUkühl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1206500"/>
            <a:ext cx="7518400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5:</a:t>
            </a:r>
            <a:r>
              <a:rPr lang="de-DE" altLang="de-DE" sz="2400" u="sng">
                <a:latin typeface="Calibri" panose="020F0502020204030204" pitchFamily="34" charset="0"/>
              </a:rPr>
              <a:t> Waschmaschine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45059" name="Bild 4" descr="wasch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25" y="1003300"/>
            <a:ext cx="4257675" cy="541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6:</a:t>
            </a:r>
            <a:r>
              <a:rPr lang="de-DE" altLang="de-DE" sz="2400" u="sng">
                <a:latin typeface="Calibri" panose="020F0502020204030204" pitchFamily="34" charset="0"/>
              </a:rPr>
              <a:t> Ferngesteuertes Spielzeugauto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46083" name="Bild 4" descr="$(KGrHqZ,!lQFCzoE65gtBQ30REdgyQ~~60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1028700"/>
            <a:ext cx="7061200" cy="528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7:</a:t>
            </a:r>
            <a:r>
              <a:rPr lang="de-DE" altLang="de-DE" sz="2400" u="sng">
                <a:latin typeface="Calibri" panose="020F0502020204030204" pitchFamily="34" charset="0"/>
              </a:rPr>
              <a:t> Anlasser im Auto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47107" name="Bild 4" descr="Anlass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112838"/>
            <a:ext cx="74803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>
            <a:spLocks noChangeArrowheads="1"/>
          </p:cNvSpPr>
          <p:nvPr/>
        </p:nvSpPr>
        <p:spPr bwMode="auto">
          <a:xfrm>
            <a:off x="658813" y="528638"/>
            <a:ext cx="80787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 u="sng">
                <a:latin typeface="Calibri" panose="020F0502020204030204" pitchFamily="34" charset="0"/>
              </a:rPr>
              <a:t>Wiederholung</a:t>
            </a:r>
            <a:endParaRPr lang="de-DE" altLang="de-DE" sz="2400">
              <a:latin typeface="Calibri" panose="020F0502020204030204" pitchFamily="34" charset="0"/>
            </a:endParaRPr>
          </a:p>
        </p:txBody>
      </p:sp>
      <p:pic>
        <p:nvPicPr>
          <p:cNvPr id="3" name="Bild 2" descr="V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2254250"/>
            <a:ext cx="3921125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658813" y="973138"/>
            <a:ext cx="80787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dirty="0">
                <a:latin typeface="Calibri" panose="020F0502020204030204" pitchFamily="34" charset="0"/>
              </a:rPr>
              <a:t>Bisher ist es uns gelungen, eine Spule um 180</a:t>
            </a:r>
            <a:r>
              <a:rPr lang="de-DE" altLang="de-DE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°</a:t>
            </a:r>
            <a:r>
              <a:rPr lang="de-DE" altLang="de-DE" sz="2400" dirty="0">
                <a:latin typeface="Calibri" panose="020F0502020204030204" pitchFamily="34" charset="0"/>
              </a:rPr>
              <a:t> zu drehen, jedoch nicht weiter ...</a:t>
            </a:r>
          </a:p>
        </p:txBody>
      </p:sp>
      <p:sp>
        <p:nvSpPr>
          <p:cNvPr id="17413" name="Rechteck 12"/>
          <p:cNvSpPr>
            <a:spLocks noChangeArrowheads="1"/>
          </p:cNvSpPr>
          <p:nvPr/>
        </p:nvSpPr>
        <p:spPr bwMode="auto">
          <a:xfrm>
            <a:off x="165100" y="165100"/>
            <a:ext cx="8801100" cy="65278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  <p:grpSp>
        <p:nvGrpSpPr>
          <p:cNvPr id="2" name="Gruppierung 21"/>
          <p:cNvGrpSpPr>
            <a:grpSpLocks/>
          </p:cNvGrpSpPr>
          <p:nvPr/>
        </p:nvGrpSpPr>
        <p:grpSpPr bwMode="auto">
          <a:xfrm>
            <a:off x="5372100" y="2235200"/>
            <a:ext cx="2844800" cy="1600200"/>
            <a:chOff x="5168900" y="1879600"/>
            <a:chExt cx="2844800" cy="1600200"/>
          </a:xfrm>
        </p:grpSpPr>
        <p:sp>
          <p:nvSpPr>
            <p:cNvPr id="20" name="Wolke 19"/>
            <p:cNvSpPr>
              <a:spLocks noChangeArrowheads="1"/>
            </p:cNvSpPr>
            <p:nvPr/>
          </p:nvSpPr>
          <p:spPr bwMode="auto">
            <a:xfrm>
              <a:off x="5168900" y="1879600"/>
              <a:ext cx="2844800" cy="1600200"/>
            </a:xfrm>
            <a:custGeom>
              <a:avLst/>
              <a:gdLst>
                <a:gd name="T0" fmla="*/ 2842429 w 43200"/>
                <a:gd name="T1" fmla="*/ 800100 h 43200"/>
                <a:gd name="T2" fmla="*/ 1422400 w 43200"/>
                <a:gd name="T3" fmla="*/ 1598496 h 43200"/>
                <a:gd name="T4" fmla="*/ 8824 w 43200"/>
                <a:gd name="T5" fmla="*/ 800100 h 43200"/>
                <a:gd name="T6" fmla="*/ 1422400 w 43200"/>
                <a:gd name="T7" fmla="*/ 91493 h 43200"/>
                <a:gd name="T8" fmla="*/ 0 60000 65536"/>
                <a:gd name="T9" fmla="*/ 1 60000 65536"/>
                <a:gd name="T10" fmla="*/ 2 60000 65536"/>
                <a:gd name="T11" fmla="*/ 3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gradFill rotWithShape="1">
              <a:gsLst>
                <a:gs pos="0">
                  <a:srgbClr val="E5EEFF"/>
                </a:gs>
                <a:gs pos="64999">
                  <a:srgbClr val="BFD5FF"/>
                </a:gs>
                <a:gs pos="100000">
                  <a:srgbClr val="A3C4FF"/>
                </a:gs>
              </a:gsLst>
              <a:lin ang="5400000" scaled="1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  <a:ea typeface="+mn-ea"/>
              </a:endParaRPr>
            </a:p>
          </p:txBody>
        </p:sp>
        <p:sp>
          <p:nvSpPr>
            <p:cNvPr id="17420" name="Textfeld 8"/>
            <p:cNvSpPr txBox="1">
              <a:spLocks noChangeArrowheads="1"/>
            </p:cNvSpPr>
            <p:nvPr/>
          </p:nvSpPr>
          <p:spPr bwMode="auto">
            <a:xfrm>
              <a:off x="5334001" y="2074863"/>
              <a:ext cx="2556046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de-DE" altLang="de-DE" sz="2200">
                  <a:latin typeface="Calibri" panose="020F0502020204030204" pitchFamily="34" charset="0"/>
                </a:rPr>
                <a:t>Wie kann</a:t>
              </a:r>
              <a:br>
                <a:rPr lang="de-DE" altLang="de-DE" sz="2200">
                  <a:latin typeface="Calibri" panose="020F0502020204030204" pitchFamily="34" charset="0"/>
                </a:rPr>
              </a:br>
              <a:r>
                <a:rPr lang="de-DE" altLang="de-DE" sz="2200">
                  <a:latin typeface="Calibri" panose="020F0502020204030204" pitchFamily="34" charset="0"/>
                </a:rPr>
                <a:t>die Drehbewegung </a:t>
              </a:r>
            </a:p>
            <a:p>
              <a:pPr algn="ctr" eaLnBrk="1" hangingPunct="1"/>
              <a:r>
                <a:rPr lang="de-DE" altLang="de-DE" sz="2200">
                  <a:latin typeface="Calibri" panose="020F0502020204030204" pitchFamily="34" charset="0"/>
                </a:rPr>
                <a:t>weitergehen?</a:t>
              </a:r>
            </a:p>
          </p:txBody>
        </p:sp>
      </p:grpSp>
      <p:grpSp>
        <p:nvGrpSpPr>
          <p:cNvPr id="5" name="Gruppierung 22"/>
          <p:cNvGrpSpPr>
            <a:grpSpLocks/>
          </p:cNvGrpSpPr>
          <p:nvPr/>
        </p:nvGrpSpPr>
        <p:grpSpPr bwMode="auto">
          <a:xfrm>
            <a:off x="5143500" y="4216400"/>
            <a:ext cx="3454400" cy="1600200"/>
            <a:chOff x="5130800" y="4076700"/>
            <a:chExt cx="3454400" cy="1600200"/>
          </a:xfrm>
        </p:grpSpPr>
        <p:sp>
          <p:nvSpPr>
            <p:cNvPr id="21" name="Wolke 20"/>
            <p:cNvSpPr>
              <a:spLocks noChangeArrowheads="1"/>
            </p:cNvSpPr>
            <p:nvPr/>
          </p:nvSpPr>
          <p:spPr bwMode="auto">
            <a:xfrm>
              <a:off x="5130800" y="4076700"/>
              <a:ext cx="3454400" cy="1600200"/>
            </a:xfrm>
            <a:custGeom>
              <a:avLst/>
              <a:gdLst>
                <a:gd name="T0" fmla="*/ 3451521 w 43200"/>
                <a:gd name="T1" fmla="*/ 800100 h 43200"/>
                <a:gd name="T2" fmla="*/ 1727200 w 43200"/>
                <a:gd name="T3" fmla="*/ 1598496 h 43200"/>
                <a:gd name="T4" fmla="*/ 10715 w 43200"/>
                <a:gd name="T5" fmla="*/ 800100 h 43200"/>
                <a:gd name="T6" fmla="*/ 1727200 w 43200"/>
                <a:gd name="T7" fmla="*/ 91493 h 43200"/>
                <a:gd name="T8" fmla="*/ 0 60000 65536"/>
                <a:gd name="T9" fmla="*/ 1 60000 65536"/>
                <a:gd name="T10" fmla="*/ 2 60000 65536"/>
                <a:gd name="T11" fmla="*/ 3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gradFill rotWithShape="1">
              <a:gsLst>
                <a:gs pos="0">
                  <a:srgbClr val="E5EEFF"/>
                </a:gs>
                <a:gs pos="64999">
                  <a:srgbClr val="BFD5FF"/>
                </a:gs>
                <a:gs pos="100000">
                  <a:srgbClr val="A3C4FF"/>
                </a:gs>
              </a:gsLst>
              <a:lin ang="5400000" scaled="1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  <a:ea typeface="+mn-ea"/>
              </a:endParaRPr>
            </a:p>
          </p:txBody>
        </p:sp>
        <p:sp>
          <p:nvSpPr>
            <p:cNvPr id="17418" name="Textfeld 14"/>
            <p:cNvSpPr txBox="1">
              <a:spLocks noChangeArrowheads="1"/>
            </p:cNvSpPr>
            <p:nvPr/>
          </p:nvSpPr>
          <p:spPr bwMode="auto">
            <a:xfrm>
              <a:off x="5244990" y="4306649"/>
              <a:ext cx="328241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de-DE" altLang="de-DE" sz="2200">
                  <a:latin typeface="Calibri" panose="020F0502020204030204" pitchFamily="34" charset="0"/>
                </a:rPr>
                <a:t>Welches Problem </a:t>
              </a:r>
              <a:br>
                <a:rPr lang="de-DE" altLang="de-DE" sz="2200">
                  <a:latin typeface="Calibri" panose="020F0502020204030204" pitchFamily="34" charset="0"/>
                </a:rPr>
              </a:br>
              <a:r>
                <a:rPr lang="de-DE" altLang="de-DE" sz="2200">
                  <a:latin typeface="Calibri" panose="020F0502020204030204" pitchFamily="34" charset="0"/>
                </a:rPr>
                <a:t>ergibt sich nach mehreren Umpolungen?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8:</a:t>
            </a:r>
            <a:r>
              <a:rPr lang="de-DE" altLang="de-DE" sz="2400" u="sng">
                <a:latin typeface="Calibri" panose="020F0502020204030204" pitchFamily="34" charset="0"/>
              </a:rPr>
              <a:t> Fön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6" name="Bild 5" descr="fö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1003300"/>
            <a:ext cx="6434137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9:</a:t>
            </a:r>
            <a:r>
              <a:rPr lang="de-DE" altLang="de-DE" sz="2400" u="sng">
                <a:latin typeface="Calibri" panose="020F0502020204030204" pitchFamily="34" charset="0"/>
              </a:rPr>
              <a:t> Staubsauger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49155" name="Bild 3" descr="Staubsaug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976313"/>
            <a:ext cx="6372225" cy="542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3"/>
          <p:cNvSpPr txBox="1">
            <a:spLocks noChangeArrowheads="1"/>
          </p:cNvSpPr>
          <p:nvPr/>
        </p:nvSpPr>
        <p:spPr bwMode="auto">
          <a:xfrm>
            <a:off x="596900" y="346075"/>
            <a:ext cx="803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 10:</a:t>
            </a:r>
            <a:r>
              <a:rPr lang="de-DE" altLang="de-DE" sz="2400" u="sng">
                <a:latin typeface="Calibri" panose="020F0502020204030204" pitchFamily="34" charset="0"/>
              </a:rPr>
              <a:t> Züge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50179" name="Bild 3" descr="ice.jpg"/>
          <p:cNvPicPr>
            <a:picLocks noChangeAspect="1"/>
          </p:cNvPicPr>
          <p:nvPr/>
        </p:nvPicPr>
        <p:blipFill>
          <a:blip r:embed="rId2">
            <a:lum bright="4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1111250"/>
            <a:ext cx="8027988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3"/>
          <p:cNvSpPr txBox="1">
            <a:spLocks noChangeArrowheads="1"/>
          </p:cNvSpPr>
          <p:nvPr/>
        </p:nvSpPr>
        <p:spPr bwMode="auto">
          <a:xfrm>
            <a:off x="596900" y="1090613"/>
            <a:ext cx="4140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Beispiele</a:t>
            </a:r>
            <a:endParaRPr lang="de-DE" altLang="de-DE" sz="2400" b="1" u="sng">
              <a:latin typeface="Mistral" panose="03090702030407020403" pitchFamily="66" charset="0"/>
            </a:endParaRPr>
          </a:p>
        </p:txBody>
      </p:sp>
      <p:sp>
        <p:nvSpPr>
          <p:cNvPr id="6" name="Textfeld 3"/>
          <p:cNvSpPr txBox="1">
            <a:spLocks noChangeArrowheads="1"/>
          </p:cNvSpPr>
          <p:nvPr/>
        </p:nvSpPr>
        <p:spPr bwMode="auto">
          <a:xfrm>
            <a:off x="596900" y="15859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Hand-Rührgerät</a:t>
            </a:r>
          </a:p>
        </p:txBody>
      </p:sp>
      <p:sp>
        <p:nvSpPr>
          <p:cNvPr id="7" name="Textfeld 3"/>
          <p:cNvSpPr txBox="1">
            <a:spLocks noChangeArrowheads="1"/>
          </p:cNvSpPr>
          <p:nvPr/>
        </p:nvSpPr>
        <p:spPr bwMode="auto">
          <a:xfrm>
            <a:off x="596900" y="20050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Ventilator</a:t>
            </a:r>
          </a:p>
        </p:txBody>
      </p:sp>
      <p:sp>
        <p:nvSpPr>
          <p:cNvPr id="8" name="Textfeld 3"/>
          <p:cNvSpPr txBox="1">
            <a:spLocks noChangeArrowheads="1"/>
          </p:cNvSpPr>
          <p:nvPr/>
        </p:nvSpPr>
        <p:spPr bwMode="auto">
          <a:xfrm>
            <a:off x="596900" y="24241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CD/DVD-Laufwerk</a:t>
            </a:r>
          </a:p>
        </p:txBody>
      </p:sp>
      <p:sp>
        <p:nvSpPr>
          <p:cNvPr id="10" name="Textfeld 3"/>
          <p:cNvSpPr txBox="1">
            <a:spLocks noChangeArrowheads="1"/>
          </p:cNvSpPr>
          <p:nvPr/>
        </p:nvSpPr>
        <p:spPr bwMode="auto">
          <a:xfrm>
            <a:off x="596900" y="28432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CPU-Lüfter</a:t>
            </a:r>
          </a:p>
        </p:txBody>
      </p:sp>
      <p:sp>
        <p:nvSpPr>
          <p:cNvPr id="9" name="Textfeld 3"/>
          <p:cNvSpPr txBox="1">
            <a:spLocks noChangeArrowheads="1"/>
          </p:cNvSpPr>
          <p:nvPr/>
        </p:nvSpPr>
        <p:spPr bwMode="auto">
          <a:xfrm>
            <a:off x="596900" y="32623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Waschmaschine</a:t>
            </a:r>
          </a:p>
        </p:txBody>
      </p:sp>
      <p:sp>
        <p:nvSpPr>
          <p:cNvPr id="11" name="Textfeld 3"/>
          <p:cNvSpPr txBox="1">
            <a:spLocks noChangeArrowheads="1"/>
          </p:cNvSpPr>
          <p:nvPr/>
        </p:nvSpPr>
        <p:spPr bwMode="auto">
          <a:xfrm>
            <a:off x="596900" y="36814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Ferngesteuertes Spielzeugauto</a:t>
            </a:r>
          </a:p>
        </p:txBody>
      </p:sp>
      <p:sp>
        <p:nvSpPr>
          <p:cNvPr id="12" name="Textfeld 3"/>
          <p:cNvSpPr txBox="1">
            <a:spLocks noChangeArrowheads="1"/>
          </p:cNvSpPr>
          <p:nvPr/>
        </p:nvSpPr>
        <p:spPr bwMode="auto">
          <a:xfrm>
            <a:off x="596900" y="41005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Anlasser im Auto</a:t>
            </a:r>
          </a:p>
        </p:txBody>
      </p:sp>
      <p:sp>
        <p:nvSpPr>
          <p:cNvPr id="13" name="Textfeld 3"/>
          <p:cNvSpPr txBox="1">
            <a:spLocks noChangeArrowheads="1"/>
          </p:cNvSpPr>
          <p:nvPr/>
        </p:nvSpPr>
        <p:spPr bwMode="auto">
          <a:xfrm>
            <a:off x="596900" y="45196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Fön</a:t>
            </a:r>
          </a:p>
        </p:txBody>
      </p:sp>
      <p:sp>
        <p:nvSpPr>
          <p:cNvPr id="14" name="Textfeld 3"/>
          <p:cNvSpPr txBox="1">
            <a:spLocks noChangeArrowheads="1"/>
          </p:cNvSpPr>
          <p:nvPr/>
        </p:nvSpPr>
        <p:spPr bwMode="auto">
          <a:xfrm>
            <a:off x="596900" y="49387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Staubsauger</a:t>
            </a:r>
          </a:p>
        </p:txBody>
      </p:sp>
      <p:sp>
        <p:nvSpPr>
          <p:cNvPr id="15" name="Textfeld 3"/>
          <p:cNvSpPr txBox="1">
            <a:spLocks noChangeArrowheads="1"/>
          </p:cNvSpPr>
          <p:nvPr/>
        </p:nvSpPr>
        <p:spPr bwMode="auto">
          <a:xfrm>
            <a:off x="596900" y="5357813"/>
            <a:ext cx="7199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•"/>
            </a:pPr>
            <a:r>
              <a:rPr lang="de-DE" altLang="de-DE" sz="2400">
                <a:latin typeface="Calibri" panose="020F0502020204030204" pitchFamily="34" charset="0"/>
              </a:rPr>
              <a:t> Züge</a:t>
            </a:r>
          </a:p>
        </p:txBody>
      </p:sp>
      <p:pic>
        <p:nvPicPr>
          <p:cNvPr id="16" name="Bild 15" descr="Han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>
            <a:spLocks noChangeArrowheads="1"/>
          </p:cNvSpPr>
          <p:nvPr/>
        </p:nvSpPr>
        <p:spPr bwMode="auto">
          <a:xfrm>
            <a:off x="658813" y="757238"/>
            <a:ext cx="3862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 u="sng">
                <a:latin typeface="Calibri" panose="020F0502020204030204" pitchFamily="34" charset="0"/>
              </a:rPr>
              <a:t>Geschichte</a:t>
            </a:r>
            <a:endParaRPr lang="de-DE" altLang="de-DE" sz="2400" b="1">
              <a:latin typeface="Calibri" panose="020F0502020204030204" pitchFamily="34" charset="0"/>
            </a:endParaRPr>
          </a:p>
        </p:txBody>
      </p:sp>
      <p:sp>
        <p:nvSpPr>
          <p:cNvPr id="5" name="Rechteck 4"/>
          <p:cNvSpPr>
            <a:spLocks noChangeArrowheads="1"/>
          </p:cNvSpPr>
          <p:nvPr/>
        </p:nvSpPr>
        <p:spPr bwMode="auto">
          <a:xfrm>
            <a:off x="649288" y="1333500"/>
            <a:ext cx="80248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latin typeface="Calibri" panose="020F0502020204030204" pitchFamily="34" charset="0"/>
              </a:rPr>
              <a:t>1820  Hans Christian Oersted</a:t>
            </a:r>
            <a:r>
              <a:rPr lang="de-DE" altLang="de-DE" sz="2400">
                <a:latin typeface="Calibri" panose="020F0502020204030204" pitchFamily="34" charset="0"/>
              </a:rPr>
              <a:t>   Entdeckung, dass ein Strom </a:t>
            </a:r>
          </a:p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durchflossener Leiter eine Kompassnadel ablenken kann</a:t>
            </a:r>
          </a:p>
        </p:txBody>
      </p:sp>
      <p:sp>
        <p:nvSpPr>
          <p:cNvPr id="6" name="Rechteck 5"/>
          <p:cNvSpPr>
            <a:spLocks noChangeArrowheads="1"/>
          </p:cNvSpPr>
          <p:nvPr/>
        </p:nvSpPr>
        <p:spPr bwMode="auto">
          <a:xfrm>
            <a:off x="649288" y="2260600"/>
            <a:ext cx="80248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 dirty="0">
                <a:latin typeface="Calibri" panose="020F0502020204030204" pitchFamily="34" charset="0"/>
              </a:rPr>
              <a:t>1821  Michael Faraday</a:t>
            </a:r>
            <a:r>
              <a:rPr lang="de-DE" altLang="de-DE" sz="2400" dirty="0">
                <a:latin typeface="Calibri" panose="020F0502020204030204" pitchFamily="34" charset="0"/>
              </a:rPr>
              <a:t>  Entwicklung eines homopolaren </a:t>
            </a:r>
            <a:r>
              <a:rPr lang="de-DE" altLang="de-DE" sz="2400" dirty="0" smtClean="0">
                <a:latin typeface="Calibri" panose="020F0502020204030204" pitchFamily="34" charset="0"/>
              </a:rPr>
              <a:t>Elektromotors</a:t>
            </a:r>
            <a:endParaRPr lang="de-DE" altLang="de-DE" sz="2400" dirty="0">
              <a:latin typeface="Calibri" panose="020F0502020204030204" pitchFamily="34" charset="0"/>
            </a:endParaRPr>
          </a:p>
        </p:txBody>
      </p:sp>
      <p:sp>
        <p:nvSpPr>
          <p:cNvPr id="8" name="Rechteck 7"/>
          <p:cNvSpPr>
            <a:spLocks noChangeArrowheads="1"/>
          </p:cNvSpPr>
          <p:nvPr/>
        </p:nvSpPr>
        <p:spPr bwMode="auto">
          <a:xfrm>
            <a:off x="636588" y="3721100"/>
            <a:ext cx="8024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 dirty="0">
                <a:latin typeface="Calibri" panose="020F0502020204030204" pitchFamily="34" charset="0"/>
              </a:rPr>
              <a:t>1834  Herman Jacobi</a:t>
            </a:r>
            <a:r>
              <a:rPr lang="de-DE" altLang="de-DE" sz="2400" dirty="0">
                <a:latin typeface="Calibri" panose="020F0502020204030204" pitchFamily="34" charset="0"/>
              </a:rPr>
              <a:t>  Erster </a:t>
            </a:r>
            <a:r>
              <a:rPr lang="de-DE" altLang="de-DE" sz="2400" dirty="0" smtClean="0">
                <a:latin typeface="Calibri" panose="020F0502020204030204" pitchFamily="34" charset="0"/>
              </a:rPr>
              <a:t>praxistauglicher </a:t>
            </a:r>
            <a:r>
              <a:rPr lang="de-DE" altLang="de-DE" sz="2400" dirty="0">
                <a:latin typeface="Calibri" panose="020F0502020204030204" pitchFamily="34" charset="0"/>
              </a:rPr>
              <a:t>Elektromotor</a:t>
            </a:r>
          </a:p>
        </p:txBody>
      </p:sp>
      <p:sp>
        <p:nvSpPr>
          <p:cNvPr id="9" name="Rechteck 8"/>
          <p:cNvSpPr>
            <a:spLocks noChangeArrowheads="1"/>
          </p:cNvSpPr>
          <p:nvPr/>
        </p:nvSpPr>
        <p:spPr bwMode="auto">
          <a:xfrm>
            <a:off x="636588" y="4267200"/>
            <a:ext cx="80248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latin typeface="Calibri" panose="020F0502020204030204" pitchFamily="34" charset="0"/>
              </a:rPr>
              <a:t>1838  Herman Jacobi</a:t>
            </a:r>
            <a:r>
              <a:rPr lang="de-DE" altLang="de-DE" sz="2400">
                <a:latin typeface="Calibri" panose="020F0502020204030204" pitchFamily="34" charset="0"/>
              </a:rPr>
              <a:t>  Erste Anwendung des Elektromotors: Antrieb für ein Boot (Beförderung von 6 Personen; 220 Watt)</a:t>
            </a:r>
          </a:p>
        </p:txBody>
      </p:sp>
      <p:sp>
        <p:nvSpPr>
          <p:cNvPr id="10" name="Rechteck 9"/>
          <p:cNvSpPr>
            <a:spLocks noChangeArrowheads="1"/>
          </p:cNvSpPr>
          <p:nvPr/>
        </p:nvSpPr>
        <p:spPr bwMode="auto">
          <a:xfrm>
            <a:off x="636588" y="3175000"/>
            <a:ext cx="8024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latin typeface="Calibri" panose="020F0502020204030204" pitchFamily="34" charset="0"/>
              </a:rPr>
              <a:t>1822  Peter Barlow</a:t>
            </a:r>
            <a:r>
              <a:rPr lang="de-DE" altLang="de-DE" sz="2400">
                <a:latin typeface="Calibri" panose="020F0502020204030204" pitchFamily="34" charset="0"/>
              </a:rPr>
              <a:t>  Entwicklung des „Barlow-Rades“</a:t>
            </a:r>
          </a:p>
        </p:txBody>
      </p:sp>
      <p:sp>
        <p:nvSpPr>
          <p:cNvPr id="11" name="Rechteck 10"/>
          <p:cNvSpPr>
            <a:spLocks noChangeArrowheads="1"/>
          </p:cNvSpPr>
          <p:nvPr/>
        </p:nvSpPr>
        <p:spPr bwMode="auto">
          <a:xfrm>
            <a:off x="649288" y="5194300"/>
            <a:ext cx="80248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>
                <a:latin typeface="Calibri" panose="020F0502020204030204" pitchFamily="34" charset="0"/>
              </a:rPr>
              <a:t>Ab 1838  </a:t>
            </a:r>
            <a:r>
              <a:rPr lang="de-DE" altLang="de-DE" sz="2400">
                <a:latin typeface="Calibri" panose="020F0502020204030204" pitchFamily="34" charset="0"/>
              </a:rPr>
              <a:t>Konstruktion von Arbeitsmaschinen mit Elektromotoren</a:t>
            </a:r>
          </a:p>
        </p:txBody>
      </p:sp>
      <p:sp>
        <p:nvSpPr>
          <p:cNvPr id="53257" name="Rechteck 12"/>
          <p:cNvSpPr>
            <a:spLocks noChangeArrowheads="1"/>
          </p:cNvSpPr>
          <p:nvPr/>
        </p:nvSpPr>
        <p:spPr bwMode="auto">
          <a:xfrm>
            <a:off x="165100" y="165100"/>
            <a:ext cx="8801100" cy="65278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Bild 11" descr="EMotor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79400"/>
            <a:ext cx="33020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feld 17"/>
          <p:cNvSpPr txBox="1">
            <a:spLocks noChangeArrowheads="1"/>
          </p:cNvSpPr>
          <p:nvPr/>
        </p:nvSpPr>
        <p:spPr bwMode="auto">
          <a:xfrm>
            <a:off x="658813" y="414338"/>
            <a:ext cx="26177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Bestandteile eines Elektromotors</a:t>
            </a:r>
          </a:p>
        </p:txBody>
      </p:sp>
      <p:grpSp>
        <p:nvGrpSpPr>
          <p:cNvPr id="2" name="Gruppierung 9"/>
          <p:cNvGrpSpPr>
            <a:grpSpLocks/>
          </p:cNvGrpSpPr>
          <p:nvPr/>
        </p:nvGrpSpPr>
        <p:grpSpPr bwMode="auto">
          <a:xfrm>
            <a:off x="374650" y="2959100"/>
            <a:ext cx="2774950" cy="3251200"/>
            <a:chOff x="374650" y="2959100"/>
            <a:chExt cx="2774950" cy="3251200"/>
          </a:xfrm>
        </p:grpSpPr>
        <p:pic>
          <p:nvPicPr>
            <p:cNvPr id="18444" name="Bild 10" descr="E-Motor5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50" y="3486150"/>
              <a:ext cx="2551113" cy="272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" name="Gerade Verbindung mit Pfeil 14"/>
            <p:cNvCxnSpPr/>
            <p:nvPr/>
          </p:nvCxnSpPr>
          <p:spPr bwMode="auto">
            <a:xfrm rot="10800000" flipV="1">
              <a:off x="2514600" y="2959100"/>
              <a:ext cx="635000" cy="5080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3" name="Gruppierung 11"/>
          <p:cNvGrpSpPr>
            <a:grpSpLocks/>
          </p:cNvGrpSpPr>
          <p:nvPr/>
        </p:nvGrpSpPr>
        <p:grpSpPr bwMode="auto">
          <a:xfrm>
            <a:off x="5791200" y="2463800"/>
            <a:ext cx="2997200" cy="3698875"/>
            <a:chOff x="5791200" y="2463800"/>
            <a:chExt cx="2997200" cy="3698875"/>
          </a:xfrm>
        </p:grpSpPr>
        <p:pic>
          <p:nvPicPr>
            <p:cNvPr id="18442" name="Bild 11" descr="Emotor3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7438" y="3619500"/>
              <a:ext cx="2620962" cy="254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6" name="Gerade Verbindung mit Pfeil 15"/>
            <p:cNvCxnSpPr/>
            <p:nvPr/>
          </p:nvCxnSpPr>
          <p:spPr bwMode="auto">
            <a:xfrm>
              <a:off x="5791200" y="2463800"/>
              <a:ext cx="1104900" cy="10287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4" name="Gruppierung 10"/>
          <p:cNvGrpSpPr>
            <a:grpSpLocks/>
          </p:cNvGrpSpPr>
          <p:nvPr/>
        </p:nvGrpSpPr>
        <p:grpSpPr bwMode="auto">
          <a:xfrm>
            <a:off x="2816225" y="2997200"/>
            <a:ext cx="3355975" cy="3390900"/>
            <a:chOff x="2816225" y="2997200"/>
            <a:chExt cx="3355975" cy="3390900"/>
          </a:xfrm>
        </p:grpSpPr>
        <p:pic>
          <p:nvPicPr>
            <p:cNvPr id="18440" name="Bild 9" descr="E-Motor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6225" y="3613150"/>
              <a:ext cx="3355975" cy="277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9" name="Gerade Verbindung mit Pfeil 18"/>
            <p:cNvCxnSpPr/>
            <p:nvPr/>
          </p:nvCxnSpPr>
          <p:spPr bwMode="auto">
            <a:xfrm rot="16200000" flipH="1">
              <a:off x="4438650" y="3219450"/>
              <a:ext cx="558800" cy="1143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Anker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1335088"/>
            <a:ext cx="4791075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4" descr="Anker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1335088"/>
            <a:ext cx="4791075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Bild 5" descr="Anker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1335088"/>
            <a:ext cx="4791075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 6" descr="Anker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1335088"/>
            <a:ext cx="4791075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Bild 7" descr="Anker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1335088"/>
            <a:ext cx="4791075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569913" y="398463"/>
            <a:ext cx="5589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Aufbau des Rotors</a:t>
            </a:r>
            <a:r>
              <a:rPr lang="de-DE" altLang="de-DE" sz="2400">
                <a:latin typeface="Calibri" panose="020F0502020204030204" pitchFamily="34" charset="0"/>
              </a:rPr>
              <a:t> (Doppel-T-Anker)</a:t>
            </a:r>
          </a:p>
        </p:txBody>
      </p:sp>
      <p:grpSp>
        <p:nvGrpSpPr>
          <p:cNvPr id="2" name="Gruppierung 33"/>
          <p:cNvGrpSpPr>
            <a:grpSpLocks/>
          </p:cNvGrpSpPr>
          <p:nvPr/>
        </p:nvGrpSpPr>
        <p:grpSpPr bwMode="auto">
          <a:xfrm>
            <a:off x="811213" y="1681163"/>
            <a:ext cx="2389187" cy="1108075"/>
            <a:chOff x="811213" y="1681163"/>
            <a:chExt cx="2389187" cy="1107996"/>
          </a:xfrm>
        </p:grpSpPr>
        <p:cxnSp>
          <p:nvCxnSpPr>
            <p:cNvPr id="19478" name="Gerade Verbindung mit Pfeil 12"/>
            <p:cNvCxnSpPr>
              <a:cxnSpLocks noChangeShapeType="1"/>
            </p:cNvCxnSpPr>
            <p:nvPr/>
          </p:nvCxnSpPr>
          <p:spPr bwMode="auto">
            <a:xfrm>
              <a:off x="2133600" y="2260600"/>
              <a:ext cx="1066800" cy="2794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9" name="Textfeld 13"/>
            <p:cNvSpPr txBox="1">
              <a:spLocks noChangeArrowheads="1"/>
            </p:cNvSpPr>
            <p:nvPr/>
          </p:nvSpPr>
          <p:spPr bwMode="auto">
            <a:xfrm>
              <a:off x="811213" y="1681163"/>
              <a:ext cx="1487487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2200">
                  <a:latin typeface="Calibri" panose="020F0502020204030204" pitchFamily="34" charset="0"/>
                </a:rPr>
                <a:t>Eisenkern</a:t>
              </a:r>
              <a:br>
                <a:rPr lang="de-DE" altLang="de-DE" sz="2200">
                  <a:latin typeface="Calibri" panose="020F0502020204030204" pitchFamily="34" charset="0"/>
                </a:rPr>
              </a:br>
              <a:r>
                <a:rPr lang="de-DE" altLang="de-DE" sz="2200">
                  <a:latin typeface="Calibri" panose="020F0502020204030204" pitchFamily="34" charset="0"/>
                </a:rPr>
                <a:t>(Doppel-</a:t>
              </a:r>
            </a:p>
            <a:p>
              <a:pPr algn="ctr"/>
              <a:r>
                <a:rPr lang="de-DE" altLang="de-DE" sz="2200">
                  <a:latin typeface="Calibri" panose="020F0502020204030204" pitchFamily="34" charset="0"/>
                </a:rPr>
                <a:t>T-Form)</a:t>
              </a:r>
            </a:p>
          </p:txBody>
        </p:sp>
      </p:grpSp>
      <p:grpSp>
        <p:nvGrpSpPr>
          <p:cNvPr id="3" name="Gruppierung 30"/>
          <p:cNvGrpSpPr>
            <a:grpSpLocks/>
          </p:cNvGrpSpPr>
          <p:nvPr/>
        </p:nvGrpSpPr>
        <p:grpSpPr bwMode="auto">
          <a:xfrm>
            <a:off x="4191000" y="1477963"/>
            <a:ext cx="2603500" cy="1354137"/>
            <a:chOff x="4191000" y="1477963"/>
            <a:chExt cx="2603500" cy="1354137"/>
          </a:xfrm>
        </p:grpSpPr>
        <p:cxnSp>
          <p:nvCxnSpPr>
            <p:cNvPr id="19476" name="Gerade Verbindung mit Pfeil 14"/>
            <p:cNvCxnSpPr>
              <a:cxnSpLocks noChangeShapeType="1"/>
            </p:cNvCxnSpPr>
            <p:nvPr/>
          </p:nvCxnSpPr>
          <p:spPr bwMode="auto">
            <a:xfrm rot="10800000" flipV="1">
              <a:off x="4191000" y="1955800"/>
              <a:ext cx="1498600" cy="8763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7" name="Textfeld 15"/>
            <p:cNvSpPr txBox="1">
              <a:spLocks noChangeArrowheads="1"/>
            </p:cNvSpPr>
            <p:nvPr/>
          </p:nvSpPr>
          <p:spPr bwMode="auto">
            <a:xfrm>
              <a:off x="5446713" y="1477963"/>
              <a:ext cx="134778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2200">
                  <a:latin typeface="Calibri" panose="020F0502020204030204" pitchFamily="34" charset="0"/>
                </a:rPr>
                <a:t>Kupfer-spule</a:t>
              </a:r>
            </a:p>
          </p:txBody>
        </p:sp>
      </p:grpSp>
      <p:grpSp>
        <p:nvGrpSpPr>
          <p:cNvPr id="9" name="Gruppierung 32"/>
          <p:cNvGrpSpPr>
            <a:grpSpLocks/>
          </p:cNvGrpSpPr>
          <p:nvPr/>
        </p:nvGrpSpPr>
        <p:grpSpPr bwMode="auto">
          <a:xfrm>
            <a:off x="1649413" y="3848100"/>
            <a:ext cx="2478087" cy="1409700"/>
            <a:chOff x="1687513" y="3797300"/>
            <a:chExt cx="2478087" cy="1409204"/>
          </a:xfrm>
        </p:grpSpPr>
        <p:sp>
          <p:nvSpPr>
            <p:cNvPr id="19474" name="Textfeld 19"/>
            <p:cNvSpPr txBox="1">
              <a:spLocks noChangeArrowheads="1"/>
            </p:cNvSpPr>
            <p:nvPr/>
          </p:nvSpPr>
          <p:spPr bwMode="auto">
            <a:xfrm>
              <a:off x="1687513" y="4437063"/>
              <a:ext cx="193198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2200">
                  <a:latin typeface="Calibri" panose="020F0502020204030204" pitchFamily="34" charset="0"/>
                </a:rPr>
                <a:t>Kommutator</a:t>
              </a:r>
            </a:p>
            <a:p>
              <a:pPr algn="ctr"/>
              <a:r>
                <a:rPr lang="de-DE" altLang="de-DE" sz="2200">
                  <a:latin typeface="Calibri" panose="020F0502020204030204" pitchFamily="34" charset="0"/>
                </a:rPr>
                <a:t>(Stromwender)</a:t>
              </a:r>
            </a:p>
          </p:txBody>
        </p:sp>
        <p:cxnSp>
          <p:nvCxnSpPr>
            <p:cNvPr id="19475" name="Gerade Verbindung mit Pfeil 20"/>
            <p:cNvCxnSpPr>
              <a:cxnSpLocks noChangeShapeType="1"/>
            </p:cNvCxnSpPr>
            <p:nvPr/>
          </p:nvCxnSpPr>
          <p:spPr bwMode="auto">
            <a:xfrm flipV="1">
              <a:off x="3213100" y="3797300"/>
              <a:ext cx="952500" cy="6858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" name="Gruppierung 31"/>
          <p:cNvGrpSpPr>
            <a:grpSpLocks/>
          </p:cNvGrpSpPr>
          <p:nvPr/>
        </p:nvGrpSpPr>
        <p:grpSpPr bwMode="auto">
          <a:xfrm>
            <a:off x="5308600" y="3695700"/>
            <a:ext cx="2501900" cy="1727200"/>
            <a:chOff x="5321300" y="1600200"/>
            <a:chExt cx="2501900" cy="1726704"/>
          </a:xfrm>
        </p:grpSpPr>
        <p:cxnSp>
          <p:nvCxnSpPr>
            <p:cNvPr id="19472" name="Gerade Verbindung mit Pfeil 23"/>
            <p:cNvCxnSpPr>
              <a:cxnSpLocks noChangeShapeType="1"/>
            </p:cNvCxnSpPr>
            <p:nvPr/>
          </p:nvCxnSpPr>
          <p:spPr bwMode="auto">
            <a:xfrm rot="16200000" flipV="1">
              <a:off x="5302250" y="1619250"/>
              <a:ext cx="1358900" cy="13208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3" name="Textfeld 24"/>
            <p:cNvSpPr txBox="1">
              <a:spLocks noChangeArrowheads="1"/>
            </p:cNvSpPr>
            <p:nvPr/>
          </p:nvSpPr>
          <p:spPr bwMode="auto">
            <a:xfrm>
              <a:off x="6450013" y="2557463"/>
              <a:ext cx="137318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2200">
                  <a:latin typeface="Calibri" panose="020F0502020204030204" pitchFamily="34" charset="0"/>
                </a:rPr>
                <a:t>Schleif-kontakt</a:t>
              </a:r>
            </a:p>
          </p:txBody>
        </p:sp>
      </p:grpSp>
      <p:grpSp>
        <p:nvGrpSpPr>
          <p:cNvPr id="12" name="Gruppierung 37"/>
          <p:cNvGrpSpPr>
            <a:grpSpLocks/>
          </p:cNvGrpSpPr>
          <p:nvPr/>
        </p:nvGrpSpPr>
        <p:grpSpPr bwMode="auto">
          <a:xfrm>
            <a:off x="4610100" y="2747963"/>
            <a:ext cx="2794000" cy="896937"/>
            <a:chOff x="5346700" y="2595563"/>
            <a:chExt cx="2794000" cy="896937"/>
          </a:xfrm>
        </p:grpSpPr>
        <p:cxnSp>
          <p:nvCxnSpPr>
            <p:cNvPr id="19470" name="Gerade Verbindung mit Pfeil 38"/>
            <p:cNvCxnSpPr>
              <a:cxnSpLocks noChangeShapeType="1"/>
            </p:cNvCxnSpPr>
            <p:nvPr/>
          </p:nvCxnSpPr>
          <p:spPr bwMode="auto">
            <a:xfrm rot="10800000" flipV="1">
              <a:off x="5346700" y="2870200"/>
              <a:ext cx="1308100" cy="6223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1" name="Textfeld 39"/>
            <p:cNvSpPr txBox="1">
              <a:spLocks noChangeArrowheads="1"/>
            </p:cNvSpPr>
            <p:nvPr/>
          </p:nvSpPr>
          <p:spPr bwMode="auto">
            <a:xfrm>
              <a:off x="6665913" y="2595563"/>
              <a:ext cx="14747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altLang="de-DE" sz="2200">
                  <a:latin typeface="Calibri" panose="020F0502020204030204" pitchFamily="34" charset="0"/>
                </a:rPr>
                <a:t>Drehachse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Bild 49" descr="Aufbau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1004888"/>
            <a:ext cx="5440362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Bild 50" descr="Aufbau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1004888"/>
            <a:ext cx="5440362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Bild 51" descr="Aufbau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1004888"/>
            <a:ext cx="5440362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ung 53"/>
          <p:cNvGrpSpPr>
            <a:grpSpLocks/>
          </p:cNvGrpSpPr>
          <p:nvPr/>
        </p:nvGrpSpPr>
        <p:grpSpPr bwMode="auto">
          <a:xfrm>
            <a:off x="254000" y="1135063"/>
            <a:ext cx="8166100" cy="3413125"/>
            <a:chOff x="254000" y="1135063"/>
            <a:chExt cx="8166100" cy="3412986"/>
          </a:xfrm>
        </p:grpSpPr>
        <p:grpSp>
          <p:nvGrpSpPr>
            <p:cNvPr id="20493" name="Gruppierung 15"/>
            <p:cNvGrpSpPr>
              <a:grpSpLocks/>
            </p:cNvGrpSpPr>
            <p:nvPr/>
          </p:nvGrpSpPr>
          <p:grpSpPr bwMode="auto">
            <a:xfrm>
              <a:off x="760413" y="1414463"/>
              <a:ext cx="2935287" cy="1015663"/>
              <a:chOff x="849313" y="1719263"/>
              <a:chExt cx="2935287" cy="1015663"/>
            </a:xfrm>
          </p:grpSpPr>
          <p:cxnSp>
            <p:nvCxnSpPr>
              <p:cNvPr id="20506" name="Gerade Verbindung mit Pfeil 17"/>
              <p:cNvCxnSpPr>
                <a:cxnSpLocks noChangeShapeType="1"/>
              </p:cNvCxnSpPr>
              <p:nvPr/>
            </p:nvCxnSpPr>
            <p:spPr bwMode="auto">
              <a:xfrm>
                <a:off x="2133600" y="2260600"/>
                <a:ext cx="1651000" cy="30480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507" name="Textfeld 18"/>
              <p:cNvSpPr txBox="1">
                <a:spLocks noChangeArrowheads="1"/>
              </p:cNvSpPr>
              <p:nvPr/>
            </p:nvSpPr>
            <p:spPr bwMode="auto">
              <a:xfrm>
                <a:off x="849313" y="1719263"/>
                <a:ext cx="1487487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de-DE" altLang="de-DE">
                    <a:latin typeface="Calibri" panose="020F0502020204030204" pitchFamily="34" charset="0"/>
                  </a:rPr>
                  <a:t>Eisenkern</a:t>
                </a:r>
                <a:br>
                  <a:rPr lang="de-DE" altLang="de-DE">
                    <a:latin typeface="Calibri" panose="020F0502020204030204" pitchFamily="34" charset="0"/>
                  </a:rPr>
                </a:br>
                <a:r>
                  <a:rPr lang="de-DE" altLang="de-DE">
                    <a:latin typeface="Calibri" panose="020F0502020204030204" pitchFamily="34" charset="0"/>
                  </a:rPr>
                  <a:t>(Doppel-</a:t>
                </a:r>
              </a:p>
              <a:p>
                <a:pPr algn="ctr"/>
                <a:r>
                  <a:rPr lang="de-DE" altLang="de-DE">
                    <a:latin typeface="Calibri" panose="020F0502020204030204" pitchFamily="34" charset="0"/>
                  </a:rPr>
                  <a:t>T-Form)</a:t>
                </a:r>
              </a:p>
            </p:txBody>
          </p:sp>
        </p:grpSp>
        <p:grpSp>
          <p:nvGrpSpPr>
            <p:cNvPr id="20494" name="Gruppierung 19"/>
            <p:cNvGrpSpPr>
              <a:grpSpLocks/>
            </p:cNvGrpSpPr>
            <p:nvPr/>
          </p:nvGrpSpPr>
          <p:grpSpPr bwMode="auto">
            <a:xfrm>
              <a:off x="4318000" y="1135063"/>
              <a:ext cx="1612900" cy="1379527"/>
              <a:chOff x="4229100" y="1223963"/>
              <a:chExt cx="1612900" cy="1379527"/>
            </a:xfrm>
          </p:grpSpPr>
          <p:cxnSp>
            <p:nvCxnSpPr>
              <p:cNvPr id="20504" name="Gerade Verbindung mit Pfeil 20"/>
              <p:cNvCxnSpPr>
                <a:cxnSpLocks noChangeShapeType="1"/>
              </p:cNvCxnSpPr>
              <p:nvPr/>
            </p:nvCxnSpPr>
            <p:spPr bwMode="auto">
              <a:xfrm rot="10800000" flipV="1">
                <a:off x="4229100" y="1943063"/>
                <a:ext cx="914400" cy="660427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505" name="Textfeld 21"/>
              <p:cNvSpPr txBox="1">
                <a:spLocks noChangeArrowheads="1"/>
              </p:cNvSpPr>
              <p:nvPr/>
            </p:nvSpPr>
            <p:spPr bwMode="auto">
              <a:xfrm>
                <a:off x="4494213" y="1223963"/>
                <a:ext cx="1347787" cy="707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de-DE" altLang="de-DE">
                    <a:latin typeface="Calibri" panose="020F0502020204030204" pitchFamily="34" charset="0"/>
                  </a:rPr>
                  <a:t>Kupfer-spule</a:t>
                </a:r>
              </a:p>
            </p:txBody>
          </p:sp>
        </p:grpSp>
        <p:grpSp>
          <p:nvGrpSpPr>
            <p:cNvPr id="20495" name="Gruppierung 22"/>
            <p:cNvGrpSpPr>
              <a:grpSpLocks/>
            </p:cNvGrpSpPr>
            <p:nvPr/>
          </p:nvGrpSpPr>
          <p:grpSpPr bwMode="auto">
            <a:xfrm>
              <a:off x="254000" y="3162300"/>
              <a:ext cx="4064000" cy="1309549"/>
              <a:chOff x="177800" y="3200400"/>
              <a:chExt cx="4064000" cy="1309549"/>
            </a:xfrm>
          </p:grpSpPr>
          <p:sp>
            <p:nvSpPr>
              <p:cNvPr id="20502" name="Textfeld 23"/>
              <p:cNvSpPr txBox="1">
                <a:spLocks noChangeArrowheads="1"/>
              </p:cNvSpPr>
              <p:nvPr/>
            </p:nvSpPr>
            <p:spPr bwMode="auto">
              <a:xfrm>
                <a:off x="177800" y="3802063"/>
                <a:ext cx="1931987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de-DE" altLang="de-DE">
                    <a:latin typeface="Calibri" panose="020F0502020204030204" pitchFamily="34" charset="0"/>
                  </a:rPr>
                  <a:t>Kommutator</a:t>
                </a:r>
              </a:p>
              <a:p>
                <a:pPr algn="ctr"/>
                <a:r>
                  <a:rPr lang="de-DE" altLang="de-DE">
                    <a:latin typeface="Calibri" panose="020F0502020204030204" pitchFamily="34" charset="0"/>
                  </a:rPr>
                  <a:t>(Stromwender)</a:t>
                </a:r>
              </a:p>
            </p:txBody>
          </p:sp>
          <p:cxnSp>
            <p:nvCxnSpPr>
              <p:cNvPr id="20503" name="Gerade Verbindung mit Pfeil 24"/>
              <p:cNvCxnSpPr>
                <a:cxnSpLocks noChangeShapeType="1"/>
              </p:cNvCxnSpPr>
              <p:nvPr/>
            </p:nvCxnSpPr>
            <p:spPr bwMode="auto">
              <a:xfrm flipV="1">
                <a:off x="1905000" y="3200400"/>
                <a:ext cx="2336800" cy="85090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0496" name="Gruppierung 25"/>
            <p:cNvGrpSpPr>
              <a:grpSpLocks/>
            </p:cNvGrpSpPr>
            <p:nvPr/>
          </p:nvGrpSpPr>
          <p:grpSpPr bwMode="auto">
            <a:xfrm>
              <a:off x="5003800" y="3048000"/>
              <a:ext cx="3416300" cy="1500049"/>
              <a:chOff x="5321300" y="1600200"/>
              <a:chExt cx="3416300" cy="1500049"/>
            </a:xfrm>
          </p:grpSpPr>
          <p:cxnSp>
            <p:nvCxnSpPr>
              <p:cNvPr id="20500" name="Gerade Verbindung mit Pfeil 26"/>
              <p:cNvCxnSpPr>
                <a:cxnSpLocks noChangeShapeType="1"/>
              </p:cNvCxnSpPr>
              <p:nvPr/>
            </p:nvCxnSpPr>
            <p:spPr bwMode="auto">
              <a:xfrm rot="10800000">
                <a:off x="5321300" y="1600200"/>
                <a:ext cx="2247900" cy="115570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501" name="Textfeld 27"/>
              <p:cNvSpPr txBox="1">
                <a:spLocks noChangeArrowheads="1"/>
              </p:cNvSpPr>
              <p:nvPr/>
            </p:nvSpPr>
            <p:spPr bwMode="auto">
              <a:xfrm>
                <a:off x="7364413" y="2392363"/>
                <a:ext cx="1373187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de-DE" altLang="de-DE">
                    <a:latin typeface="Calibri" panose="020F0502020204030204" pitchFamily="34" charset="0"/>
                  </a:rPr>
                  <a:t>Schleif-kontakt</a:t>
                </a:r>
              </a:p>
            </p:txBody>
          </p:sp>
        </p:grpSp>
        <p:grpSp>
          <p:nvGrpSpPr>
            <p:cNvPr id="20497" name="Gruppierung 28"/>
            <p:cNvGrpSpPr>
              <a:grpSpLocks/>
            </p:cNvGrpSpPr>
            <p:nvPr/>
          </p:nvGrpSpPr>
          <p:grpSpPr bwMode="auto">
            <a:xfrm>
              <a:off x="4584700" y="1833563"/>
              <a:ext cx="3708400" cy="1163637"/>
              <a:chOff x="5346700" y="2328863"/>
              <a:chExt cx="3708400" cy="1163637"/>
            </a:xfrm>
          </p:grpSpPr>
          <p:cxnSp>
            <p:nvCxnSpPr>
              <p:cNvPr id="20498" name="Gerade Verbindung mit Pfeil 29"/>
              <p:cNvCxnSpPr>
                <a:cxnSpLocks noChangeShapeType="1"/>
              </p:cNvCxnSpPr>
              <p:nvPr/>
            </p:nvCxnSpPr>
            <p:spPr bwMode="auto">
              <a:xfrm rot="10800000" flipV="1">
                <a:off x="5346700" y="2552700"/>
                <a:ext cx="2247900" cy="93980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499" name="Textfeld 30"/>
              <p:cNvSpPr txBox="1">
                <a:spLocks noChangeArrowheads="1"/>
              </p:cNvSpPr>
              <p:nvPr/>
            </p:nvSpPr>
            <p:spPr bwMode="auto">
              <a:xfrm>
                <a:off x="7580313" y="2328863"/>
                <a:ext cx="147478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de-DE" altLang="de-DE">
                    <a:latin typeface="Calibri" panose="020F0502020204030204" pitchFamily="34" charset="0"/>
                  </a:rPr>
                  <a:t>Drehachse</a:t>
                </a:r>
              </a:p>
            </p:txBody>
          </p:sp>
        </p:grpSp>
      </p:grpSp>
      <p:sp>
        <p:nvSpPr>
          <p:cNvPr id="32" name="Textfeld 31"/>
          <p:cNvSpPr txBox="1">
            <a:spLocks noChangeArrowheads="1"/>
          </p:cNvSpPr>
          <p:nvPr/>
        </p:nvSpPr>
        <p:spPr bwMode="auto">
          <a:xfrm>
            <a:off x="6526213" y="754063"/>
            <a:ext cx="13731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2400" b="1">
                <a:latin typeface="Calibri" panose="020F0502020204030204" pitchFamily="34" charset="0"/>
              </a:rPr>
              <a:t>Stator </a:t>
            </a:r>
            <a:r>
              <a:rPr lang="de-DE" altLang="de-DE">
                <a:latin typeface="Calibri" panose="020F0502020204030204" pitchFamily="34" charset="0"/>
              </a:rPr>
              <a:t>(Magnet)</a:t>
            </a:r>
          </a:p>
        </p:txBody>
      </p:sp>
      <p:sp>
        <p:nvSpPr>
          <p:cNvPr id="33" name="Textfeld 32"/>
          <p:cNvSpPr txBox="1">
            <a:spLocks noChangeArrowheads="1"/>
          </p:cNvSpPr>
          <p:nvPr/>
        </p:nvSpPr>
        <p:spPr bwMode="auto">
          <a:xfrm>
            <a:off x="3287713" y="1109663"/>
            <a:ext cx="1373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2400" b="1">
                <a:latin typeface="Calibri" panose="020F0502020204030204" pitchFamily="34" charset="0"/>
              </a:rPr>
              <a:t>Rotor</a:t>
            </a:r>
          </a:p>
        </p:txBody>
      </p:sp>
      <p:sp>
        <p:nvSpPr>
          <p:cNvPr id="34" name="Textfeld 33"/>
          <p:cNvSpPr txBox="1">
            <a:spLocks noChangeArrowheads="1"/>
          </p:cNvSpPr>
          <p:nvPr/>
        </p:nvSpPr>
        <p:spPr bwMode="auto">
          <a:xfrm>
            <a:off x="3643313" y="6203950"/>
            <a:ext cx="1919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>
                <a:latin typeface="Calibri" panose="020F0502020204030204" pitchFamily="34" charset="0"/>
              </a:rPr>
              <a:t>Gleichspannung</a:t>
            </a:r>
          </a:p>
        </p:txBody>
      </p:sp>
      <p:sp>
        <p:nvSpPr>
          <p:cNvPr id="25" name="Textfeld 24"/>
          <p:cNvSpPr txBox="1">
            <a:spLocks noChangeArrowheads="1"/>
          </p:cNvSpPr>
          <p:nvPr/>
        </p:nvSpPr>
        <p:spPr bwMode="auto">
          <a:xfrm>
            <a:off x="569913" y="398463"/>
            <a:ext cx="6884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Aufbau des Elektromotors</a:t>
            </a:r>
            <a:r>
              <a:rPr lang="de-DE" altLang="de-DE" sz="2400">
                <a:latin typeface="Calibri" panose="020F0502020204030204" pitchFamily="34" charset="0"/>
              </a:rPr>
              <a:t> (mit Doppel-T-Anker)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8382000" y="1028700"/>
            <a:ext cx="698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2600" b="1">
                <a:latin typeface="Calibri" panose="020F0502020204030204" pitchFamily="34" charset="0"/>
              </a:rPr>
              <a:t>AB</a:t>
            </a:r>
          </a:p>
        </p:txBody>
      </p:sp>
      <p:pic>
        <p:nvPicPr>
          <p:cNvPr id="27" name="Bild 26" descr="Hand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608013" y="795338"/>
            <a:ext cx="7559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Zu einem Elektromotor gehören zwei Bestandteile:</a:t>
            </a:r>
          </a:p>
        </p:txBody>
      </p:sp>
      <p:sp>
        <p:nvSpPr>
          <p:cNvPr id="14" name="Textfeld 13"/>
          <p:cNvSpPr txBox="1">
            <a:spLocks noChangeArrowheads="1"/>
          </p:cNvSpPr>
          <p:nvPr/>
        </p:nvSpPr>
        <p:spPr bwMode="auto">
          <a:xfrm>
            <a:off x="608013" y="5303838"/>
            <a:ext cx="79200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solidFill>
                  <a:srgbClr val="7F7F7F"/>
                </a:solidFill>
                <a:latin typeface="Calibri" panose="020F0502020204030204" pitchFamily="34" charset="0"/>
              </a:rPr>
              <a:t>Anmerkung: Der dargestellte Rotor ist ein „Doppel-T-Anker“. (Form von zwei Buchstaben „T“)</a:t>
            </a:r>
          </a:p>
        </p:txBody>
      </p:sp>
      <p:sp>
        <p:nvSpPr>
          <p:cNvPr id="5" name="Textfeld 4"/>
          <p:cNvSpPr txBox="1">
            <a:spLocks noChangeArrowheads="1"/>
          </p:cNvSpPr>
          <p:nvPr/>
        </p:nvSpPr>
        <p:spPr bwMode="auto">
          <a:xfrm>
            <a:off x="633413" y="2128838"/>
            <a:ext cx="75596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Der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Kommutator </a:t>
            </a:r>
            <a:r>
              <a:rPr lang="de-DE" altLang="de-DE" sz="2400">
                <a:solidFill>
                  <a:srgbClr val="000000"/>
                </a:solidFill>
                <a:latin typeface="Calibri" panose="020F0502020204030204" pitchFamily="34" charset="0"/>
              </a:rPr>
              <a:t>(Stromwender) ist fest mit dem Rotor verbunden. Er besteht aus zwei metallischen Halbringen, die voneinander isoliert sind. Jeder Halbring ist mit einem Ende der Spule verbunden.</a:t>
            </a:r>
            <a:endParaRPr lang="de-DE" altLang="de-DE" sz="2400">
              <a:latin typeface="Calibri" panose="020F0502020204030204" pitchFamily="34" charset="0"/>
            </a:endParaRPr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620713" y="3779838"/>
            <a:ext cx="75596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Durch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Schleifkontakte </a:t>
            </a:r>
            <a:r>
              <a:rPr lang="de-DE" altLang="de-DE" sz="2400">
                <a:latin typeface="Calibri" panose="020F0502020204030204" pitchFamily="34" charset="0"/>
              </a:rPr>
              <a:t>wird ein schleifender Kontakt mit den Polen einer Elektrizitätsquelle für Gleichspannung hergestellt.</a:t>
            </a:r>
          </a:p>
        </p:txBody>
      </p:sp>
      <p:pic>
        <p:nvPicPr>
          <p:cNvPr id="7" name="Bild 6" descr="Hand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>
            <a:spLocks noChangeArrowheads="1"/>
          </p:cNvSpPr>
          <p:nvPr/>
        </p:nvSpPr>
        <p:spPr bwMode="auto">
          <a:xfrm>
            <a:off x="609600" y="1189038"/>
            <a:ext cx="7559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 b="1">
                <a:latin typeface="Calibri" panose="020F0502020204030204" pitchFamily="34" charset="0"/>
              </a:rPr>
              <a:t>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Stator:</a:t>
            </a:r>
            <a:r>
              <a:rPr lang="de-DE" altLang="de-DE" sz="2400">
                <a:latin typeface="Calibri" panose="020F0502020204030204" pitchFamily="34" charset="0"/>
              </a:rPr>
              <a:t> feststehender Magnet</a:t>
            </a:r>
          </a:p>
        </p:txBody>
      </p:sp>
      <p:sp>
        <p:nvSpPr>
          <p:cNvPr id="9" name="Textfeld 8"/>
          <p:cNvSpPr txBox="1">
            <a:spLocks noChangeArrowheads="1"/>
          </p:cNvSpPr>
          <p:nvPr/>
        </p:nvSpPr>
        <p:spPr bwMode="auto">
          <a:xfrm>
            <a:off x="608013" y="1582738"/>
            <a:ext cx="7559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 b="1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Rotor: </a:t>
            </a:r>
            <a:r>
              <a:rPr lang="de-DE" altLang="de-DE" sz="2400">
                <a:latin typeface="Calibri" panose="020F0502020204030204" pitchFamily="34" charset="0"/>
              </a:rPr>
              <a:t>drehbare Spule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3"/>
          <p:cNvSpPr txBox="1">
            <a:spLocks noChangeArrowheads="1"/>
          </p:cNvSpPr>
          <p:nvPr/>
        </p:nvSpPr>
        <p:spPr bwMode="auto">
          <a:xfrm>
            <a:off x="611188" y="1139825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Aufbau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6" name="Textfeld 3"/>
          <p:cNvSpPr txBox="1">
            <a:spLocks noChangeArrowheads="1"/>
          </p:cNvSpPr>
          <p:nvPr/>
        </p:nvSpPr>
        <p:spPr bwMode="auto">
          <a:xfrm>
            <a:off x="4764088" y="1111250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Beschreibung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sp>
        <p:nvSpPr>
          <p:cNvPr id="17" name="Textfeld 3"/>
          <p:cNvSpPr txBox="1">
            <a:spLocks noChangeArrowheads="1"/>
          </p:cNvSpPr>
          <p:nvPr/>
        </p:nvSpPr>
        <p:spPr bwMode="auto">
          <a:xfrm>
            <a:off x="596900" y="587375"/>
            <a:ext cx="464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b="1" u="sng">
                <a:latin typeface="Calibri" panose="020F0502020204030204" pitchFamily="34" charset="0"/>
              </a:rPr>
              <a:t>Versuch 1:</a:t>
            </a:r>
            <a:r>
              <a:rPr lang="de-DE" altLang="de-DE" sz="2400" u="sng">
                <a:latin typeface="Calibri" panose="020F0502020204030204" pitchFamily="34" charset="0"/>
              </a:rPr>
              <a:t> Magnetpole des Rotors</a:t>
            </a:r>
            <a:endParaRPr lang="de-DE" altLang="de-DE" sz="2400" u="sng">
              <a:latin typeface="Mistral" panose="03090702030407020403" pitchFamily="66" charset="0"/>
            </a:endParaRPr>
          </a:p>
        </p:txBody>
      </p:sp>
      <p:pic>
        <p:nvPicPr>
          <p:cNvPr id="29702" name="Bild 6" descr="V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979613"/>
            <a:ext cx="3705225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feld 23"/>
          <p:cNvSpPr txBox="1">
            <a:spLocks noChangeArrowheads="1"/>
          </p:cNvSpPr>
          <p:nvPr/>
        </p:nvSpPr>
        <p:spPr bwMode="auto">
          <a:xfrm>
            <a:off x="876300" y="2252663"/>
            <a:ext cx="1117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>
                <a:latin typeface="Calibri" panose="020F0502020204030204" pitchFamily="34" charset="0"/>
              </a:rPr>
              <a:t>Anker</a:t>
            </a:r>
          </a:p>
        </p:txBody>
      </p:sp>
      <p:sp>
        <p:nvSpPr>
          <p:cNvPr id="29704" name="Textfeld 23"/>
          <p:cNvSpPr txBox="1">
            <a:spLocks noChangeArrowheads="1"/>
          </p:cNvSpPr>
          <p:nvPr/>
        </p:nvSpPr>
        <p:spPr bwMode="auto">
          <a:xfrm>
            <a:off x="3175000" y="1782763"/>
            <a:ext cx="1231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>
                <a:latin typeface="Calibri" panose="020F0502020204030204" pitchFamily="34" charset="0"/>
              </a:rPr>
              <a:t>Magnet-nadel</a:t>
            </a:r>
          </a:p>
        </p:txBody>
      </p:sp>
      <p:sp>
        <p:nvSpPr>
          <p:cNvPr id="9" name="Textfeld 6"/>
          <p:cNvSpPr txBox="1">
            <a:spLocks noChangeArrowheads="1"/>
          </p:cNvSpPr>
          <p:nvPr/>
        </p:nvSpPr>
        <p:spPr bwMode="auto">
          <a:xfrm>
            <a:off x="4765675" y="1558925"/>
            <a:ext cx="41878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Der Doppel-T-Anker ist drehbar gelagert. An dem Kommutator liegt eine Gleichspannung (von 5 Volt) an.</a:t>
            </a:r>
          </a:p>
        </p:txBody>
      </p:sp>
      <p:sp>
        <p:nvSpPr>
          <p:cNvPr id="11" name="Textfeld 6"/>
          <p:cNvSpPr txBox="1">
            <a:spLocks noChangeArrowheads="1"/>
          </p:cNvSpPr>
          <p:nvPr/>
        </p:nvSpPr>
        <p:spPr bwMode="auto">
          <a:xfrm>
            <a:off x="4765675" y="3094038"/>
            <a:ext cx="41878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(a) Der Anker befindet sich in der skizzierten Position. Mit einer Magnetnadel wird die magnetische Polung untersucht.</a:t>
            </a:r>
          </a:p>
        </p:txBody>
      </p:sp>
      <p:sp>
        <p:nvSpPr>
          <p:cNvPr id="12" name="Textfeld 6"/>
          <p:cNvSpPr txBox="1">
            <a:spLocks noChangeArrowheads="1"/>
          </p:cNvSpPr>
          <p:nvPr/>
        </p:nvSpPr>
        <p:spPr bwMode="auto">
          <a:xfrm>
            <a:off x="4765675" y="4630738"/>
            <a:ext cx="41878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dirty="0">
                <a:latin typeface="Calibri" panose="020F0502020204030204" pitchFamily="34" charset="0"/>
              </a:rPr>
              <a:t>(b) Der Anker wird um 90</a:t>
            </a:r>
            <a:r>
              <a:rPr lang="de-DE" altLang="de-DE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°</a:t>
            </a:r>
            <a:r>
              <a:rPr lang="de-DE" altLang="de-DE" sz="2400" dirty="0">
                <a:latin typeface="Calibri" panose="020F0502020204030204" pitchFamily="34" charset="0"/>
              </a:rPr>
              <a:t> (gegen Uhrzeigersinn) gedreht. Die magnetische Polung wird wieder untersucht.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82000" y="1028700"/>
            <a:ext cx="698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de-DE" altLang="de-DE" sz="2600" b="1">
                <a:latin typeface="Calibri" panose="020F0502020204030204" pitchFamily="34" charset="0"/>
              </a:rPr>
              <a:t>AB</a:t>
            </a:r>
          </a:p>
        </p:txBody>
      </p:sp>
      <p:pic>
        <p:nvPicPr>
          <p:cNvPr id="18" name="Bild 17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9703" grpId="0"/>
      <p:bldP spid="29704" grpId="0"/>
      <p:bldP spid="9" grpId="0"/>
      <p:bldP spid="11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6"/>
          <p:cNvSpPr txBox="1">
            <a:spLocks noChangeArrowheads="1"/>
          </p:cNvSpPr>
          <p:nvPr/>
        </p:nvSpPr>
        <p:spPr bwMode="auto">
          <a:xfrm>
            <a:off x="596900" y="939800"/>
            <a:ext cx="8069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Die Magnetnadeln nehmen die dargestellten Ausrichtungen an. Die magnetische Umpolung ereignet sich, wenn der Anker die waagrechte Lage überschritten hat.</a:t>
            </a:r>
          </a:p>
        </p:txBody>
      </p:sp>
      <p:sp>
        <p:nvSpPr>
          <p:cNvPr id="7" name="Textfeld 3"/>
          <p:cNvSpPr txBox="1">
            <a:spLocks noChangeArrowheads="1"/>
          </p:cNvSpPr>
          <p:nvPr/>
        </p:nvSpPr>
        <p:spPr bwMode="auto">
          <a:xfrm>
            <a:off x="596900" y="493713"/>
            <a:ext cx="3687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>
                <a:latin typeface="Calibri" panose="020F0502020204030204" pitchFamily="34" charset="0"/>
              </a:rPr>
              <a:t>Beobachtung</a:t>
            </a:r>
            <a:endParaRPr lang="de-DE" altLang="de-DE" sz="2400" i="1" u="sng">
              <a:latin typeface="Mistral" panose="03090702030407020403" pitchFamily="66" charset="0"/>
            </a:endParaRPr>
          </a:p>
        </p:txBody>
      </p:sp>
      <p:pic>
        <p:nvPicPr>
          <p:cNvPr id="8" name="Bild 7" descr="V2-B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5" y="2703513"/>
            <a:ext cx="3235325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Bild 8" descr="V2-B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975" y="2703513"/>
            <a:ext cx="3235325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6"/>
          <p:cNvSpPr txBox="1">
            <a:spLocks noChangeArrowheads="1"/>
          </p:cNvSpPr>
          <p:nvPr/>
        </p:nvSpPr>
        <p:spPr bwMode="auto">
          <a:xfrm>
            <a:off x="600075" y="2420938"/>
            <a:ext cx="542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(a)</a:t>
            </a:r>
          </a:p>
        </p:txBody>
      </p:sp>
      <p:sp>
        <p:nvSpPr>
          <p:cNvPr id="11" name="Textfeld 6"/>
          <p:cNvSpPr txBox="1">
            <a:spLocks noChangeArrowheads="1"/>
          </p:cNvSpPr>
          <p:nvPr/>
        </p:nvSpPr>
        <p:spPr bwMode="auto">
          <a:xfrm>
            <a:off x="4879975" y="2420938"/>
            <a:ext cx="542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>
                <a:latin typeface="Calibri" panose="020F0502020204030204" pitchFamily="34" charset="0"/>
              </a:rPr>
              <a:t>(b)</a:t>
            </a:r>
          </a:p>
        </p:txBody>
      </p:sp>
      <p:pic>
        <p:nvPicPr>
          <p:cNvPr id="12" name="Bild 11" descr="Han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1600"/>
            <a:ext cx="11938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Rechteck 12"/>
          <p:cNvSpPr>
            <a:spLocks noChangeArrowheads="1"/>
          </p:cNvSpPr>
          <p:nvPr/>
        </p:nvSpPr>
        <p:spPr bwMode="auto">
          <a:xfrm>
            <a:off x="508000" y="2349500"/>
            <a:ext cx="8216900" cy="38862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24585" grpId="0" animBg="1"/>
    </p:bldLst>
  </p:timing>
</p:sld>
</file>

<file path=ppt/theme/theme1.xml><?xml version="1.0" encoding="utf-8"?>
<a:theme xmlns:a="http://schemas.openxmlformats.org/drawingml/2006/main" name="Physi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hysik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hysi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hysi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1</Pages>
  <Words>914</Words>
  <Application>Microsoft Office PowerPoint</Application>
  <PresentationFormat>Bildschirmpräsentation (4:3)</PresentationFormat>
  <Paragraphs>167</Paragraphs>
  <Slides>34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34</vt:i4>
      </vt:variant>
    </vt:vector>
  </HeadingPairs>
  <TitlesOfParts>
    <vt:vector size="40" baseType="lpstr">
      <vt:lpstr>ＭＳ Ｐゴシック</vt:lpstr>
      <vt:lpstr>Arial Unicode MS</vt:lpstr>
      <vt:lpstr>Calibri</vt:lpstr>
      <vt:lpstr>Mistral</vt:lpstr>
      <vt:lpstr>Times New Roman</vt:lpstr>
      <vt:lpstr>Physik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subject/>
  <dc:creator>Lorenz K Schröfl</dc:creator>
  <cp:keywords/>
  <dc:description/>
  <cp:lastModifiedBy>Lorenz Schröfl</cp:lastModifiedBy>
  <cp:revision>519</cp:revision>
  <cp:lastPrinted>2010-09-12T10:13:52Z</cp:lastPrinted>
  <dcterms:created xsi:type="dcterms:W3CDTF">2015-09-02T17:51:39Z</dcterms:created>
  <dcterms:modified xsi:type="dcterms:W3CDTF">2018-06-24T15:45:25Z</dcterms:modified>
  <cp:category/>
</cp:coreProperties>
</file>