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80" r:id="rId2"/>
    <p:sldId id="368" r:id="rId3"/>
    <p:sldId id="352" r:id="rId4"/>
    <p:sldId id="358" r:id="rId5"/>
    <p:sldId id="379" r:id="rId6"/>
    <p:sldId id="363" r:id="rId7"/>
    <p:sldId id="359" r:id="rId8"/>
    <p:sldId id="364" r:id="rId9"/>
    <p:sldId id="367" r:id="rId10"/>
    <p:sldId id="346" r:id="rId11"/>
    <p:sldId id="370" r:id="rId12"/>
    <p:sldId id="371" r:id="rId13"/>
    <p:sldId id="372" r:id="rId14"/>
    <p:sldId id="373" r:id="rId15"/>
    <p:sldId id="374" r:id="rId16"/>
    <p:sldId id="375" r:id="rId17"/>
    <p:sldId id="376" r:id="rId18"/>
    <p:sldId id="365" r:id="rId19"/>
  </p:sldIdLst>
  <p:sldSz cx="9144000" cy="6858000" type="screen4x3"/>
  <p:notesSz cx="6858000" cy="9753600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frameSlides="1"/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86C226"/>
    <a:srgbClr val="D9261C"/>
    <a:srgbClr val="28BB18"/>
    <a:srgbClr val="FFCC66"/>
    <a:srgbClr val="EF9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Helle Formatvorlag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E9639D4-E3E2-4D34-9284-5A2195B3D0D7}" styleName="Helle Formatvorlag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C2FFA5D-87B4-456A-9821-1D502468CF0F}" styleName="Designformatvorlage 1 - Akz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16DA210-FB5B-4158-B5E0-FEB733F419BA}" styleName="Helle Formatvorlag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1450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79578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648200"/>
            <a:ext cx="5029200" cy="4343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Klicken Sie, um die Formate des Vorlagentextes zu bearbeiten</a:t>
            </a:r>
          </a:p>
          <a:p>
            <a:pPr lvl="1"/>
            <a:r>
              <a:rPr lang="de-DE" altLang="de-DE" smtClean="0"/>
              <a:t>Zweite Ebene</a:t>
            </a:r>
          </a:p>
          <a:p>
            <a:pPr lvl="2"/>
            <a:r>
              <a:rPr lang="de-DE" altLang="de-DE" smtClean="0"/>
              <a:t>Dritte Ebene</a:t>
            </a:r>
          </a:p>
          <a:p>
            <a:pPr lvl="3"/>
            <a:r>
              <a:rPr lang="de-DE" altLang="de-DE" smtClean="0"/>
              <a:t>Vierte Ebene</a:t>
            </a:r>
          </a:p>
          <a:p>
            <a:pPr lvl="4"/>
            <a:r>
              <a:rPr lang="de-DE" altLang="de-DE" smtClean="0"/>
              <a:t>Fünfte Ebene</a:t>
            </a:r>
          </a:p>
        </p:txBody>
      </p:sp>
      <p:sp>
        <p:nvSpPr>
          <p:cNvPr id="14339" name="Rectangle 3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9350" y="844550"/>
            <a:ext cx="4559300" cy="34163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</p:spTree>
    <p:extLst>
      <p:ext uri="{BB962C8B-B14F-4D97-AF65-F5344CB8AC3E}">
        <p14:creationId xmlns:p14="http://schemas.microsoft.com/office/powerpoint/2010/main" val="312309629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-128"/>
        <a:cs typeface="ＭＳ Ｐゴシック" charset="-128"/>
      </a:defRPr>
    </a:lvl1pPr>
    <a:lvl2pPr marL="457200"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2pPr>
    <a:lvl3pPr marL="914400"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3pPr>
    <a:lvl4pPr marL="1371600"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4pPr>
    <a:lvl5pPr marL="1828800"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50938" y="844550"/>
            <a:ext cx="4556125" cy="3416300"/>
          </a:xfrm>
          <a:ln/>
        </p:spPr>
      </p:sp>
      <p:sp>
        <p:nvSpPr>
          <p:cNvPr id="16387" name="Notizenplatzhalter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de-DE">
              <a:latin typeface="Times New Roman" panose="02020603050405020304" pitchFamily="18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136835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50938" y="844550"/>
            <a:ext cx="4556125" cy="3416300"/>
          </a:xfrm>
          <a:ln/>
        </p:spPr>
      </p:sp>
      <p:sp>
        <p:nvSpPr>
          <p:cNvPr id="18435" name="Notizenplatzhalter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de-DE" smtClean="0">
              <a:latin typeface="Times New Roman" panose="02020603050405020304" pitchFamily="18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972521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50938" y="844550"/>
            <a:ext cx="4556125" cy="3416300"/>
          </a:xfrm>
          <a:ln/>
        </p:spPr>
      </p:sp>
      <p:sp>
        <p:nvSpPr>
          <p:cNvPr id="25603" name="Notizenplatzhalter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de-DE" smtClean="0">
              <a:latin typeface="Times New Roman" panose="02020603050405020304" pitchFamily="18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617731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50938" y="844550"/>
            <a:ext cx="4556125" cy="3416300"/>
          </a:xfrm>
          <a:ln/>
        </p:spPr>
      </p:sp>
      <p:sp>
        <p:nvSpPr>
          <p:cNvPr id="27651" name="Notizenplatzhalter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de-DE" smtClean="0">
              <a:latin typeface="Times New Roman" panose="02020603050405020304" pitchFamily="18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628003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873443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887750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198463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369598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2043304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128642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306625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557790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25634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18285367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2980216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Klicken Sie, um die Formate des Vorlagentextes zu bearbeiten</a:t>
            </a:r>
          </a:p>
          <a:p>
            <a:pPr lvl="1"/>
            <a:r>
              <a:rPr lang="de-DE" altLang="de-DE" smtClean="0"/>
              <a:t>Zweite Ebene</a:t>
            </a:r>
          </a:p>
          <a:p>
            <a:pPr lvl="2"/>
            <a:r>
              <a:rPr lang="de-DE" altLang="de-DE" smtClean="0"/>
              <a:t>Dritte Ebene</a:t>
            </a:r>
          </a:p>
          <a:p>
            <a:pPr lvl="3"/>
            <a:r>
              <a:rPr lang="de-DE" altLang="de-DE" smtClean="0"/>
              <a:t>Vierte Ebene</a:t>
            </a:r>
          </a:p>
          <a:p>
            <a:pPr lvl="4"/>
            <a:r>
              <a:rPr lang="de-DE" altLang="de-DE" smtClean="0"/>
              <a:t>Fünfte Ebene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7620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charset="-128"/>
          <a:cs typeface="ＭＳ Ｐゴシック" charset="-128"/>
        </a:defRPr>
      </a:lvl1pPr>
      <a:lvl2pPr algn="ctr" defTabSz="7620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-128"/>
          <a:cs typeface="ＭＳ Ｐゴシック" charset="-128"/>
        </a:defRPr>
      </a:lvl2pPr>
      <a:lvl3pPr algn="ctr" defTabSz="7620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-128"/>
          <a:cs typeface="ＭＳ Ｐゴシック" charset="-128"/>
        </a:defRPr>
      </a:lvl3pPr>
      <a:lvl4pPr algn="ctr" defTabSz="7620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-128"/>
          <a:cs typeface="ＭＳ Ｐゴシック" charset="-128"/>
        </a:defRPr>
      </a:lvl4pPr>
      <a:lvl5pPr algn="ctr" defTabSz="7620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-128"/>
          <a:cs typeface="ＭＳ Ｐゴシック" charset="-128"/>
        </a:defRPr>
      </a:lvl5pPr>
      <a:lvl6pPr marL="457200" algn="ctr" defTabSz="7620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defTabSz="7620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defTabSz="7620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defTabSz="7620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defTabSz="762000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3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defTabSz="762000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800">
          <a:solidFill>
            <a:schemeClr val="tx1"/>
          </a:solidFill>
          <a:latin typeface="+mn-lt"/>
          <a:ea typeface="ＭＳ Ｐゴシック" charset="-128"/>
        </a:defRPr>
      </a:lvl2pPr>
      <a:lvl3pPr marL="1143000" indent="-228600" algn="l" defTabSz="762000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400">
          <a:solidFill>
            <a:schemeClr val="tx1"/>
          </a:solidFill>
          <a:latin typeface="+mn-lt"/>
          <a:ea typeface="ＭＳ Ｐゴシック" charset="-128"/>
        </a:defRPr>
      </a:lvl3pPr>
      <a:lvl4pPr marL="1600200" indent="-228600" algn="l" defTabSz="762000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000">
          <a:solidFill>
            <a:schemeClr val="tx1"/>
          </a:solidFill>
          <a:latin typeface="+mn-lt"/>
          <a:ea typeface="ＭＳ Ｐゴシック" charset="-128"/>
        </a:defRPr>
      </a:lvl4pPr>
      <a:lvl5pPr marL="2057400" indent="-228600" algn="l" defTabSz="762000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>
          <a:solidFill>
            <a:schemeClr val="tx1"/>
          </a:solidFill>
          <a:latin typeface="+mn-lt"/>
          <a:ea typeface="ＭＳ Ｐゴシック" charset="-128"/>
        </a:defRPr>
      </a:lvl5pPr>
      <a:lvl6pPr marL="2514600" indent="-228600" algn="l" defTabSz="762000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defTabSz="762000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defTabSz="762000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defTabSz="762000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1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Abgerundetes Rechteck 6"/>
          <p:cNvSpPr>
            <a:spLocks noChangeArrowheads="1"/>
          </p:cNvSpPr>
          <p:nvPr/>
        </p:nvSpPr>
        <p:spPr bwMode="auto">
          <a:xfrm>
            <a:off x="596900" y="4178300"/>
            <a:ext cx="7950200" cy="1066800"/>
          </a:xfrm>
          <a:prstGeom prst="roundRect">
            <a:avLst>
              <a:gd name="adj" fmla="val 16667"/>
            </a:avLst>
          </a:prstGeom>
          <a:solidFill>
            <a:schemeClr val="lt1">
              <a:alpha val="40000"/>
            </a:schemeClr>
          </a:solidFill>
          <a:ln>
            <a:solidFill>
              <a:srgbClr val="00B0F0"/>
            </a:solidFill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chemeClr val="dk1"/>
              </a:solidFill>
              <a:latin typeface="+mn-lt"/>
              <a:ea typeface="+mn-ea"/>
            </a:endParaRPr>
          </a:p>
        </p:txBody>
      </p:sp>
      <p:sp>
        <p:nvSpPr>
          <p:cNvPr id="15366" name="Textfeld 46"/>
          <p:cNvSpPr txBox="1">
            <a:spLocks noChangeArrowheads="1"/>
          </p:cNvSpPr>
          <p:nvPr/>
        </p:nvSpPr>
        <p:spPr bwMode="auto">
          <a:xfrm>
            <a:off x="596900" y="4451350"/>
            <a:ext cx="7950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de-DE" altLang="de-DE" sz="2800" dirty="0">
                <a:latin typeface="Calibri" panose="020F0502020204030204" pitchFamily="34" charset="0"/>
              </a:rPr>
              <a:t>Spule im </a:t>
            </a:r>
            <a:r>
              <a:rPr lang="de-DE" altLang="de-DE" sz="2800" dirty="0" smtClean="0">
                <a:latin typeface="Calibri" panose="020F0502020204030204" pitchFamily="34" charset="0"/>
              </a:rPr>
              <a:t>Magnetfeld</a:t>
            </a:r>
            <a:endParaRPr lang="de-DE" altLang="de-DE" sz="2800" dirty="0">
              <a:latin typeface="Calibri" panose="020F0502020204030204" pitchFamily="34" charset="0"/>
            </a:endParaRPr>
          </a:p>
        </p:txBody>
      </p:sp>
      <p:pic>
        <p:nvPicPr>
          <p:cNvPr id="18" name="Grafik 17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47420" y="1684095"/>
            <a:ext cx="5108120" cy="1345431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317" y="5270692"/>
            <a:ext cx="1889924" cy="384081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4890" y="5270692"/>
            <a:ext cx="3286029" cy="384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56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Bild 7" descr="Einstein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5238" y="3798888"/>
            <a:ext cx="1427162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uppierung 7"/>
          <p:cNvGrpSpPr>
            <a:grpSpLocks/>
          </p:cNvGrpSpPr>
          <p:nvPr/>
        </p:nvGrpSpPr>
        <p:grpSpPr bwMode="auto">
          <a:xfrm>
            <a:off x="449263" y="1219200"/>
            <a:ext cx="8212137" cy="1600200"/>
            <a:chOff x="449263" y="1295400"/>
            <a:chExt cx="8212137" cy="1600200"/>
          </a:xfrm>
        </p:grpSpPr>
        <p:sp>
          <p:nvSpPr>
            <p:cNvPr id="6" name="Abgerundetes Rechteck 5"/>
            <p:cNvSpPr>
              <a:spLocks noChangeArrowheads="1"/>
            </p:cNvSpPr>
            <p:nvPr/>
          </p:nvSpPr>
          <p:spPr bwMode="auto">
            <a:xfrm>
              <a:off x="449263" y="1295400"/>
              <a:ext cx="8212137" cy="1600200"/>
            </a:xfrm>
            <a:prstGeom prst="roundRect">
              <a:avLst>
                <a:gd name="adj" fmla="val 16667"/>
              </a:avLst>
            </a:prstGeom>
            <a:solidFill>
              <a:srgbClr val="F2DCDB"/>
            </a:solidFill>
            <a:ln w="9525">
              <a:solidFill>
                <a:srgbClr val="BE4B48"/>
              </a:solidFill>
              <a:round/>
              <a:headEnd/>
              <a:tailEnd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</p:spPr>
          <p:txBody>
            <a:bodyPr/>
            <a:lstStyle/>
            <a:p>
              <a:pPr eaLnBrk="0" hangingPunct="0">
                <a:defRPr/>
              </a:pPr>
              <a:endParaRPr lang="de-DE">
                <a:latin typeface="+mn-lt"/>
                <a:ea typeface="+mn-ea"/>
              </a:endParaRPr>
            </a:p>
          </p:txBody>
        </p:sp>
        <p:sp>
          <p:nvSpPr>
            <p:cNvPr id="26638" name="Textfeld 3"/>
            <p:cNvSpPr txBox="1">
              <a:spLocks noChangeArrowheads="1"/>
            </p:cNvSpPr>
            <p:nvPr/>
          </p:nvSpPr>
          <p:spPr bwMode="auto">
            <a:xfrm>
              <a:off x="735013" y="1465263"/>
              <a:ext cx="7845425" cy="12003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de-DE" altLang="de-DE" sz="2400" dirty="0">
                  <a:latin typeface="Calibri" panose="020F0502020204030204" pitchFamily="34" charset="0"/>
                </a:rPr>
                <a:t>Fließt elektrischer Strom durch eine Spule, die sich in einem äußeren Magnetfeld befindet, so kann sich die Spule drehen, jedoch maximal um 180</a:t>
              </a:r>
              <a:r>
                <a:rPr lang="de-DE" altLang="de-DE" sz="2400" dirty="0"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°</a:t>
              </a:r>
              <a:r>
                <a:rPr lang="de-DE" altLang="de-DE" sz="2400" dirty="0">
                  <a:latin typeface="Calibri" panose="020F0502020204030204" pitchFamily="34" charset="0"/>
                </a:rPr>
                <a:t>.</a:t>
              </a:r>
            </a:p>
          </p:txBody>
        </p:sp>
      </p:grpSp>
      <p:sp>
        <p:nvSpPr>
          <p:cNvPr id="10" name="Textfeld 3"/>
          <p:cNvSpPr txBox="1">
            <a:spLocks noChangeArrowheads="1"/>
          </p:cNvSpPr>
          <p:nvPr/>
        </p:nvSpPr>
        <p:spPr bwMode="auto">
          <a:xfrm>
            <a:off x="558800" y="595313"/>
            <a:ext cx="36877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r>
              <a:rPr lang="de-DE" altLang="de-DE" sz="2400" b="1" u="sng">
                <a:latin typeface="Calibri" panose="020F0502020204030204" pitchFamily="34" charset="0"/>
              </a:rPr>
              <a:t>Ergebnis</a:t>
            </a:r>
            <a:endParaRPr lang="de-DE" altLang="de-DE" sz="2400" b="1" u="sng">
              <a:latin typeface="Mistral" panose="03090702030407020403" pitchFamily="66" charset="0"/>
            </a:endParaRPr>
          </a:p>
        </p:txBody>
      </p:sp>
      <p:grpSp>
        <p:nvGrpSpPr>
          <p:cNvPr id="3" name="Gruppierung 15"/>
          <p:cNvGrpSpPr>
            <a:grpSpLocks/>
          </p:cNvGrpSpPr>
          <p:nvPr/>
        </p:nvGrpSpPr>
        <p:grpSpPr bwMode="auto">
          <a:xfrm>
            <a:off x="825500" y="3086100"/>
            <a:ext cx="2884488" cy="1600200"/>
            <a:chOff x="698500" y="3771900"/>
            <a:chExt cx="3670300" cy="1600200"/>
          </a:xfrm>
        </p:grpSpPr>
        <p:sp>
          <p:nvSpPr>
            <p:cNvPr id="8" name="Wolkenförmige Legende 7"/>
            <p:cNvSpPr>
              <a:spLocks noChangeArrowheads="1"/>
            </p:cNvSpPr>
            <p:nvPr/>
          </p:nvSpPr>
          <p:spPr bwMode="auto">
            <a:xfrm>
              <a:off x="698500" y="3771900"/>
              <a:ext cx="3670300" cy="1600200"/>
            </a:xfrm>
            <a:prstGeom prst="cloudCallout">
              <a:avLst>
                <a:gd name="adj1" fmla="val 53574"/>
                <a:gd name="adj2" fmla="val 43454"/>
              </a:avLst>
            </a:prstGeom>
            <a:gradFill rotWithShape="1">
              <a:gsLst>
                <a:gs pos="0">
                  <a:srgbClr val="E5EEFF"/>
                </a:gs>
                <a:gs pos="64999">
                  <a:srgbClr val="BFD5FF"/>
                </a:gs>
                <a:gs pos="100000">
                  <a:srgbClr val="A3C4FF"/>
                </a:gs>
              </a:gsLst>
              <a:lin ang="5400000" scaled="1"/>
            </a:gradFill>
            <a:ln w="9525">
              <a:solidFill>
                <a:srgbClr val="4A7EBB"/>
              </a:solidFill>
              <a:round/>
              <a:headEnd/>
              <a:tailEnd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</p:spPr>
          <p:txBody>
            <a:bodyPr/>
            <a:lstStyle/>
            <a:p>
              <a:pPr eaLnBrk="0" hangingPunct="0">
                <a:defRPr/>
              </a:pPr>
              <a:endParaRPr lang="de-DE">
                <a:latin typeface="+mn-lt"/>
                <a:ea typeface="+mn-ea"/>
              </a:endParaRPr>
            </a:p>
          </p:txBody>
        </p:sp>
        <p:sp>
          <p:nvSpPr>
            <p:cNvPr id="26636" name="Textfeld 8"/>
            <p:cNvSpPr txBox="1">
              <a:spLocks noChangeArrowheads="1"/>
            </p:cNvSpPr>
            <p:nvPr/>
          </p:nvSpPr>
          <p:spPr bwMode="auto">
            <a:xfrm>
              <a:off x="924739" y="3967163"/>
              <a:ext cx="3252381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/>
              <a:r>
                <a:rPr lang="de-DE" altLang="de-DE" sz="2200">
                  <a:latin typeface="Calibri" panose="020F0502020204030204" pitchFamily="34" charset="0"/>
                </a:rPr>
                <a:t>Wie könnte </a:t>
              </a:r>
              <a:br>
                <a:rPr lang="de-DE" altLang="de-DE" sz="2200">
                  <a:latin typeface="Calibri" panose="020F0502020204030204" pitchFamily="34" charset="0"/>
                </a:rPr>
              </a:br>
              <a:r>
                <a:rPr lang="de-DE" altLang="de-DE" sz="2200">
                  <a:latin typeface="Calibri" panose="020F0502020204030204" pitchFamily="34" charset="0"/>
                </a:rPr>
                <a:t>die Drehbewegung </a:t>
              </a:r>
            </a:p>
            <a:p>
              <a:pPr algn="ctr" eaLnBrk="1" hangingPunct="1"/>
              <a:r>
                <a:rPr lang="de-DE" altLang="de-DE" sz="2200">
                  <a:latin typeface="Calibri" panose="020F0502020204030204" pitchFamily="34" charset="0"/>
                </a:rPr>
                <a:t>weitergehen?</a:t>
              </a:r>
            </a:p>
          </p:txBody>
        </p:sp>
      </p:grpSp>
      <p:grpSp>
        <p:nvGrpSpPr>
          <p:cNvPr id="4" name="Gruppierung 16"/>
          <p:cNvGrpSpPr>
            <a:grpSpLocks/>
          </p:cNvGrpSpPr>
          <p:nvPr/>
        </p:nvGrpSpPr>
        <p:grpSpPr bwMode="auto">
          <a:xfrm>
            <a:off x="4940300" y="3238500"/>
            <a:ext cx="3416300" cy="1574800"/>
            <a:chOff x="4838700" y="3852779"/>
            <a:chExt cx="3848100" cy="1657684"/>
          </a:xfrm>
        </p:grpSpPr>
        <p:sp>
          <p:nvSpPr>
            <p:cNvPr id="14" name="Wolkenförmige Legende 13"/>
            <p:cNvSpPr>
              <a:spLocks noChangeArrowheads="1"/>
            </p:cNvSpPr>
            <p:nvPr/>
          </p:nvSpPr>
          <p:spPr bwMode="auto">
            <a:xfrm>
              <a:off x="4838700" y="3852779"/>
              <a:ext cx="3848100" cy="1657684"/>
            </a:xfrm>
            <a:prstGeom prst="cloudCallout">
              <a:avLst>
                <a:gd name="adj1" fmla="val -49088"/>
                <a:gd name="adj2" fmla="val 43954"/>
              </a:avLst>
            </a:prstGeom>
            <a:gradFill rotWithShape="1">
              <a:gsLst>
                <a:gs pos="0">
                  <a:srgbClr val="E5EEFF"/>
                </a:gs>
                <a:gs pos="64999">
                  <a:srgbClr val="BFD5FF"/>
                </a:gs>
                <a:gs pos="100000">
                  <a:srgbClr val="A3C4FF"/>
                </a:gs>
              </a:gsLst>
              <a:lin ang="5400000" scaled="1"/>
            </a:gradFill>
            <a:ln w="9525">
              <a:solidFill>
                <a:srgbClr val="4A7EBB"/>
              </a:solidFill>
              <a:round/>
              <a:headEnd/>
              <a:tailEnd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</p:spPr>
          <p:txBody>
            <a:bodyPr/>
            <a:lstStyle/>
            <a:p>
              <a:pPr eaLnBrk="0" hangingPunct="0">
                <a:defRPr/>
              </a:pPr>
              <a:endParaRPr lang="de-DE">
                <a:latin typeface="+mn-lt"/>
                <a:ea typeface="+mn-ea"/>
              </a:endParaRPr>
            </a:p>
          </p:txBody>
        </p:sp>
        <p:sp>
          <p:nvSpPr>
            <p:cNvPr id="26634" name="Textfeld 14"/>
            <p:cNvSpPr txBox="1">
              <a:spLocks noChangeArrowheads="1"/>
            </p:cNvSpPr>
            <p:nvPr/>
          </p:nvSpPr>
          <p:spPr bwMode="auto">
            <a:xfrm>
              <a:off x="4938713" y="4081462"/>
              <a:ext cx="3697287" cy="1166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/>
              <a:r>
                <a:rPr lang="de-DE" altLang="de-DE" sz="2200">
                  <a:latin typeface="Calibri" panose="020F0502020204030204" pitchFamily="34" charset="0"/>
                </a:rPr>
                <a:t>Welches Problem </a:t>
              </a:r>
              <a:br>
                <a:rPr lang="de-DE" altLang="de-DE" sz="2200">
                  <a:latin typeface="Calibri" panose="020F0502020204030204" pitchFamily="34" charset="0"/>
                </a:rPr>
              </a:br>
              <a:r>
                <a:rPr lang="de-DE" altLang="de-DE" sz="2200">
                  <a:latin typeface="Calibri" panose="020F0502020204030204" pitchFamily="34" charset="0"/>
                </a:rPr>
                <a:t>ergibt sich nach mehreren Umpolungen?</a:t>
              </a:r>
            </a:p>
          </p:txBody>
        </p:sp>
      </p:grpSp>
      <p:pic>
        <p:nvPicPr>
          <p:cNvPr id="13" name="Bild 12" descr="Hand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5425" y="101600"/>
            <a:ext cx="1193800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>
            <a:spLocks noChangeArrowheads="1"/>
          </p:cNvSpPr>
          <p:nvPr/>
        </p:nvSpPr>
        <p:spPr bwMode="auto">
          <a:xfrm>
            <a:off x="685800" y="447675"/>
            <a:ext cx="78613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r>
              <a:rPr lang="de-DE" altLang="de-DE" sz="2400" b="1" u="sng">
                <a:latin typeface="Calibri" panose="020F0502020204030204" pitchFamily="34" charset="0"/>
              </a:rPr>
              <a:t>Beispiel 1:</a:t>
            </a:r>
            <a:r>
              <a:rPr lang="de-DE" altLang="de-DE" sz="2400" u="sng">
                <a:latin typeface="Calibri" panose="020F0502020204030204" pitchFamily="34" charset="0"/>
              </a:rPr>
              <a:t> Drehspulinstrument (Stromstärkemessgerät)</a:t>
            </a:r>
          </a:p>
        </p:txBody>
      </p:sp>
      <p:sp>
        <p:nvSpPr>
          <p:cNvPr id="23" name="Textfeld 22"/>
          <p:cNvSpPr txBox="1">
            <a:spLocks noChangeArrowheads="1"/>
          </p:cNvSpPr>
          <p:nvPr/>
        </p:nvSpPr>
        <p:spPr bwMode="auto">
          <a:xfrm>
            <a:off x="5027613" y="1117600"/>
            <a:ext cx="19446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de-DE" altLang="de-DE" sz="2400" i="1" u="sng">
                <a:latin typeface="Calibri" panose="020F0502020204030204" pitchFamily="34" charset="0"/>
              </a:rPr>
              <a:t>Verwendung</a:t>
            </a:r>
            <a:endParaRPr lang="de-DE" altLang="de-DE" sz="2400" u="sng">
              <a:latin typeface="Calibri" panose="020F0502020204030204" pitchFamily="34" charset="0"/>
            </a:endParaRPr>
          </a:p>
        </p:txBody>
      </p:sp>
      <p:sp>
        <p:nvSpPr>
          <p:cNvPr id="24" name="Textfeld 23"/>
          <p:cNvSpPr txBox="1">
            <a:spLocks noChangeArrowheads="1"/>
          </p:cNvSpPr>
          <p:nvPr/>
        </p:nvSpPr>
        <p:spPr bwMode="auto">
          <a:xfrm>
            <a:off x="5053013" y="1536700"/>
            <a:ext cx="260508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de-DE" altLang="de-DE" sz="2400">
                <a:latin typeface="Calibri" panose="020F0502020204030204" pitchFamily="34" charset="0"/>
              </a:rPr>
              <a:t>Analoge Messung der Stromstärke (in Ampere)</a:t>
            </a:r>
          </a:p>
        </p:txBody>
      </p:sp>
      <p:pic>
        <p:nvPicPr>
          <p:cNvPr id="36869" name="Bild 5" descr="Amperemeter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275" y="1117600"/>
            <a:ext cx="4124325" cy="5284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0" name="Bild 6" descr="Ampere3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2700" y="2982913"/>
            <a:ext cx="3548063" cy="315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Bild 7" descr="Hand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5425" y="101600"/>
            <a:ext cx="1193800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3" grpId="0"/>
      <p:bldP spid="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Bild 19" descr="DSI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7913" y="774700"/>
            <a:ext cx="4321175" cy="50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5" name="Textfeld 18"/>
          <p:cNvSpPr txBox="1">
            <a:spLocks noChangeArrowheads="1"/>
          </p:cNvSpPr>
          <p:nvPr/>
        </p:nvSpPr>
        <p:spPr bwMode="auto">
          <a:xfrm>
            <a:off x="5341938" y="915988"/>
            <a:ext cx="11858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de-DE" altLang="de-DE" sz="1800">
                <a:latin typeface="Calibri" panose="020F0502020204030204" pitchFamily="34" charset="0"/>
              </a:rPr>
              <a:t>Skala</a:t>
            </a:r>
          </a:p>
        </p:txBody>
      </p:sp>
      <p:sp>
        <p:nvSpPr>
          <p:cNvPr id="33796" name="Textfeld 18"/>
          <p:cNvSpPr txBox="1">
            <a:spLocks noChangeArrowheads="1"/>
          </p:cNvSpPr>
          <p:nvPr/>
        </p:nvSpPr>
        <p:spPr bwMode="auto">
          <a:xfrm>
            <a:off x="3703638" y="2262188"/>
            <a:ext cx="10334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de-DE" altLang="de-DE" sz="1800">
                <a:latin typeface="Calibri" panose="020F0502020204030204" pitchFamily="34" charset="0"/>
              </a:rPr>
              <a:t>Zeiger</a:t>
            </a:r>
          </a:p>
        </p:txBody>
      </p:sp>
      <p:grpSp>
        <p:nvGrpSpPr>
          <p:cNvPr id="2" name="Gruppierung 29"/>
          <p:cNvGrpSpPr>
            <a:grpSpLocks/>
          </p:cNvGrpSpPr>
          <p:nvPr/>
        </p:nvGrpSpPr>
        <p:grpSpPr bwMode="auto">
          <a:xfrm>
            <a:off x="4902200" y="2846388"/>
            <a:ext cx="2870200" cy="938212"/>
            <a:chOff x="952506" y="3417551"/>
            <a:chExt cx="2870193" cy="938517"/>
          </a:xfrm>
        </p:grpSpPr>
        <p:sp>
          <p:nvSpPr>
            <p:cNvPr id="29714" name="Textfeld 37"/>
            <p:cNvSpPr txBox="1">
              <a:spLocks noChangeArrowheads="1"/>
            </p:cNvSpPr>
            <p:nvPr/>
          </p:nvSpPr>
          <p:spPr bwMode="auto">
            <a:xfrm>
              <a:off x="2720975" y="3417551"/>
              <a:ext cx="1101724" cy="646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de-DE" altLang="de-DE" sz="1800">
                  <a:latin typeface="Calibri" panose="020F0502020204030204" pitchFamily="34" charset="0"/>
                </a:rPr>
                <a:t>Rückstell-feder</a:t>
              </a:r>
            </a:p>
          </p:txBody>
        </p:sp>
        <p:cxnSp>
          <p:nvCxnSpPr>
            <p:cNvPr id="29715" name="Gerade Verbindung mit Pfeil 20"/>
            <p:cNvCxnSpPr>
              <a:cxnSpLocks noChangeShapeType="1"/>
            </p:cNvCxnSpPr>
            <p:nvPr/>
          </p:nvCxnSpPr>
          <p:spPr bwMode="auto">
            <a:xfrm rot="10800000" flipV="1">
              <a:off x="952506" y="3898719"/>
              <a:ext cx="1930395" cy="457349"/>
            </a:xfrm>
            <a:prstGeom prst="straightConnector1">
              <a:avLst/>
            </a:prstGeom>
            <a:noFill/>
            <a:ln w="12700">
              <a:solidFill>
                <a:srgbClr val="0D0D0D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3" name="Gruppierung 29"/>
          <p:cNvGrpSpPr>
            <a:grpSpLocks/>
          </p:cNvGrpSpPr>
          <p:nvPr/>
        </p:nvGrpSpPr>
        <p:grpSpPr bwMode="auto">
          <a:xfrm>
            <a:off x="1108075" y="2693988"/>
            <a:ext cx="2790825" cy="1166812"/>
            <a:chOff x="2479676" y="3595452"/>
            <a:chExt cx="2790819" cy="1167078"/>
          </a:xfrm>
        </p:grpSpPr>
        <p:sp>
          <p:nvSpPr>
            <p:cNvPr id="29712" name="Textfeld 37"/>
            <p:cNvSpPr txBox="1">
              <a:spLocks noChangeArrowheads="1"/>
            </p:cNvSpPr>
            <p:nvPr/>
          </p:nvSpPr>
          <p:spPr bwMode="auto">
            <a:xfrm>
              <a:off x="2479676" y="3595452"/>
              <a:ext cx="1101725" cy="646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de-DE" altLang="de-DE" sz="1800">
                  <a:latin typeface="Calibri" panose="020F0502020204030204" pitchFamily="34" charset="0"/>
                </a:rPr>
                <a:t>Spule mit Eisenkern</a:t>
              </a:r>
            </a:p>
          </p:txBody>
        </p:sp>
        <p:cxnSp>
          <p:nvCxnSpPr>
            <p:cNvPr id="29713" name="Gerade Verbindung mit Pfeil 20"/>
            <p:cNvCxnSpPr>
              <a:cxnSpLocks noChangeShapeType="1"/>
            </p:cNvCxnSpPr>
            <p:nvPr/>
          </p:nvCxnSpPr>
          <p:spPr bwMode="auto">
            <a:xfrm>
              <a:off x="3555999" y="4165606"/>
              <a:ext cx="1714496" cy="596924"/>
            </a:xfrm>
            <a:prstGeom prst="straightConnector1">
              <a:avLst/>
            </a:prstGeom>
            <a:noFill/>
            <a:ln w="12700">
              <a:solidFill>
                <a:srgbClr val="0D0D0D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4" name="Gruppierung 25"/>
          <p:cNvGrpSpPr>
            <a:grpSpLocks/>
          </p:cNvGrpSpPr>
          <p:nvPr/>
        </p:nvGrpSpPr>
        <p:grpSpPr bwMode="auto">
          <a:xfrm>
            <a:off x="3302000" y="5689600"/>
            <a:ext cx="2476500" cy="701675"/>
            <a:chOff x="3314700" y="5676900"/>
            <a:chExt cx="2476500" cy="701675"/>
          </a:xfrm>
        </p:grpSpPr>
        <p:sp>
          <p:nvSpPr>
            <p:cNvPr id="29709" name="Textfeld 18"/>
            <p:cNvSpPr txBox="1">
              <a:spLocks noChangeArrowheads="1"/>
            </p:cNvSpPr>
            <p:nvPr/>
          </p:nvSpPr>
          <p:spPr bwMode="auto">
            <a:xfrm>
              <a:off x="3589338" y="6008688"/>
              <a:ext cx="2151062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de-DE" altLang="de-DE" sz="1800">
                  <a:latin typeface="Calibri" panose="020F0502020204030204" pitchFamily="34" charset="0"/>
                </a:rPr>
                <a:t>Anschlussklemmen</a:t>
              </a:r>
            </a:p>
          </p:txBody>
        </p:sp>
        <p:cxnSp>
          <p:nvCxnSpPr>
            <p:cNvPr id="29710" name="Gerade Verbindung mit Pfeil 20"/>
            <p:cNvCxnSpPr>
              <a:cxnSpLocks noChangeShapeType="1"/>
            </p:cNvCxnSpPr>
            <p:nvPr/>
          </p:nvCxnSpPr>
          <p:spPr bwMode="auto">
            <a:xfrm rot="16200000" flipV="1">
              <a:off x="3308350" y="5683250"/>
              <a:ext cx="419100" cy="406400"/>
            </a:xfrm>
            <a:prstGeom prst="straightConnector1">
              <a:avLst/>
            </a:prstGeom>
            <a:noFill/>
            <a:ln w="12700">
              <a:solidFill>
                <a:srgbClr val="0D0D0D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9711" name="Gerade Verbindung mit Pfeil 20"/>
            <p:cNvCxnSpPr>
              <a:cxnSpLocks noChangeShapeType="1"/>
            </p:cNvCxnSpPr>
            <p:nvPr/>
          </p:nvCxnSpPr>
          <p:spPr bwMode="auto">
            <a:xfrm rot="5400000" flipH="1" flipV="1">
              <a:off x="5505450" y="5797550"/>
              <a:ext cx="368300" cy="203200"/>
            </a:xfrm>
            <a:prstGeom prst="straightConnector1">
              <a:avLst/>
            </a:prstGeom>
            <a:noFill/>
            <a:ln w="12700">
              <a:solidFill>
                <a:srgbClr val="0D0D0D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5" name="Gruppierung 24"/>
          <p:cNvGrpSpPr>
            <a:grpSpLocks/>
          </p:cNvGrpSpPr>
          <p:nvPr/>
        </p:nvGrpSpPr>
        <p:grpSpPr bwMode="auto">
          <a:xfrm>
            <a:off x="5803900" y="4635500"/>
            <a:ext cx="2171700" cy="612775"/>
            <a:chOff x="5816600" y="4622800"/>
            <a:chExt cx="2171700" cy="612775"/>
          </a:xfrm>
        </p:grpSpPr>
        <p:sp>
          <p:nvSpPr>
            <p:cNvPr id="29707" name="Textfeld 18"/>
            <p:cNvSpPr txBox="1">
              <a:spLocks noChangeArrowheads="1"/>
            </p:cNvSpPr>
            <p:nvPr/>
          </p:nvSpPr>
          <p:spPr bwMode="auto">
            <a:xfrm>
              <a:off x="6561138" y="4865688"/>
              <a:ext cx="1427162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de-DE" altLang="de-DE" sz="1800">
                  <a:latin typeface="Calibri" panose="020F0502020204030204" pitchFamily="34" charset="0"/>
                </a:rPr>
                <a:t>Magnet</a:t>
              </a:r>
            </a:p>
          </p:txBody>
        </p:sp>
        <p:cxnSp>
          <p:nvCxnSpPr>
            <p:cNvPr id="29708" name="Gerade Verbindung mit Pfeil 20"/>
            <p:cNvCxnSpPr>
              <a:cxnSpLocks noChangeShapeType="1"/>
            </p:cNvCxnSpPr>
            <p:nvPr/>
          </p:nvCxnSpPr>
          <p:spPr bwMode="auto">
            <a:xfrm rot="10800000">
              <a:off x="5816600" y="4622800"/>
              <a:ext cx="1028700" cy="457200"/>
            </a:xfrm>
            <a:prstGeom prst="straightConnector1">
              <a:avLst/>
            </a:prstGeom>
            <a:noFill/>
            <a:ln w="12700">
              <a:solidFill>
                <a:srgbClr val="0D0D0D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27" name="Textfeld 26"/>
          <p:cNvSpPr txBox="1">
            <a:spLocks noChangeArrowheads="1"/>
          </p:cNvSpPr>
          <p:nvPr/>
        </p:nvSpPr>
        <p:spPr bwMode="auto">
          <a:xfrm>
            <a:off x="696913" y="436563"/>
            <a:ext cx="20462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de-DE" altLang="de-DE" sz="2400" i="1" u="sng">
                <a:latin typeface="Calibri" panose="020F0502020204030204" pitchFamily="34" charset="0"/>
              </a:rPr>
              <a:t>Aufbau</a:t>
            </a:r>
            <a:endParaRPr lang="de-DE" altLang="de-DE" sz="2400" u="sng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/>
      <p:bldP spid="33796" grpId="0"/>
      <p:bldP spid="2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feld 6"/>
          <p:cNvSpPr txBox="1">
            <a:spLocks noChangeArrowheads="1"/>
          </p:cNvSpPr>
          <p:nvPr/>
        </p:nvSpPr>
        <p:spPr bwMode="auto">
          <a:xfrm>
            <a:off x="696913" y="4508500"/>
            <a:ext cx="807878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FontTx/>
              <a:buChar char="•"/>
            </a:pPr>
            <a:r>
              <a:rPr lang="de-DE" altLang="de-DE" sz="2400">
                <a:latin typeface="Calibri" panose="020F0502020204030204" pitchFamily="34" charset="0"/>
              </a:rPr>
              <a:t> Ein Elektromagnet befindet sich in einem Magnetfeld und ist </a:t>
            </a:r>
            <a:br>
              <a:rPr lang="de-DE" altLang="de-DE" sz="2400">
                <a:latin typeface="Calibri" panose="020F0502020204030204" pitchFamily="34" charset="0"/>
              </a:rPr>
            </a:br>
            <a:r>
              <a:rPr lang="de-DE" altLang="de-DE" sz="2400">
                <a:latin typeface="Calibri" panose="020F0502020204030204" pitchFamily="34" charset="0"/>
              </a:rPr>
              <a:t>   gegen eine Spiralfeder drehbar gelagert. </a:t>
            </a:r>
          </a:p>
        </p:txBody>
      </p:sp>
      <p:sp>
        <p:nvSpPr>
          <p:cNvPr id="4" name="Textfeld 3"/>
          <p:cNvSpPr txBox="1">
            <a:spLocks noChangeArrowheads="1"/>
          </p:cNvSpPr>
          <p:nvPr/>
        </p:nvSpPr>
        <p:spPr bwMode="auto">
          <a:xfrm>
            <a:off x="696913" y="436563"/>
            <a:ext cx="20462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de-DE" altLang="de-DE" sz="2400" i="1" u="sng">
                <a:latin typeface="Calibri" panose="020F0502020204030204" pitchFamily="34" charset="0"/>
              </a:rPr>
              <a:t>Aufbau</a:t>
            </a:r>
            <a:endParaRPr lang="de-DE" altLang="de-DE" sz="2400" u="sng">
              <a:latin typeface="Calibri" panose="020F0502020204030204" pitchFamily="34" charset="0"/>
            </a:endParaRPr>
          </a:p>
        </p:txBody>
      </p:sp>
      <p:sp>
        <p:nvSpPr>
          <p:cNvPr id="5" name="Textfeld 4"/>
          <p:cNvSpPr txBox="1">
            <a:spLocks noChangeArrowheads="1"/>
          </p:cNvSpPr>
          <p:nvPr/>
        </p:nvSpPr>
        <p:spPr bwMode="auto">
          <a:xfrm>
            <a:off x="709613" y="6045200"/>
            <a:ext cx="80787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FontTx/>
              <a:buChar char="•"/>
            </a:pPr>
            <a:r>
              <a:rPr lang="de-DE" altLang="de-DE" sz="2400">
                <a:latin typeface="Calibri" panose="020F0502020204030204" pitchFamily="34" charset="0"/>
              </a:rPr>
              <a:t> Die Spulenenden sind mit den Anschlussklemmen verbunden.  </a:t>
            </a:r>
          </a:p>
        </p:txBody>
      </p:sp>
      <p:pic>
        <p:nvPicPr>
          <p:cNvPr id="6" name="Bild 5" descr="DSI-beschriftet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1225" y="571500"/>
            <a:ext cx="4371975" cy="382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feld 8"/>
          <p:cNvSpPr txBox="1">
            <a:spLocks noChangeArrowheads="1"/>
          </p:cNvSpPr>
          <p:nvPr/>
        </p:nvSpPr>
        <p:spPr bwMode="auto">
          <a:xfrm>
            <a:off x="696913" y="5283200"/>
            <a:ext cx="807878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FontTx/>
              <a:buChar char="•"/>
            </a:pPr>
            <a:r>
              <a:rPr lang="de-DE" altLang="de-DE" sz="2400">
                <a:latin typeface="Calibri" panose="020F0502020204030204" pitchFamily="34" charset="0"/>
              </a:rPr>
              <a:t> Ein am Elektromagnet angebrachter Zeiger deutet auf eine </a:t>
            </a:r>
            <a:br>
              <a:rPr lang="de-DE" altLang="de-DE" sz="2400">
                <a:latin typeface="Calibri" panose="020F0502020204030204" pitchFamily="34" charset="0"/>
              </a:rPr>
            </a:br>
            <a:r>
              <a:rPr lang="de-DE" altLang="de-DE" sz="2400">
                <a:latin typeface="Calibri" panose="020F0502020204030204" pitchFamily="34" charset="0"/>
              </a:rPr>
              <a:t>   Skala; im Ruhezustand wird 0 Ampere angezeigt.</a:t>
            </a:r>
          </a:p>
        </p:txBody>
      </p:sp>
      <p:pic>
        <p:nvPicPr>
          <p:cNvPr id="10" name="Bild 9" descr="Hand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5425" y="101600"/>
            <a:ext cx="1193800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feld 10"/>
          <p:cNvSpPr txBox="1">
            <a:spLocks noChangeArrowheads="1"/>
          </p:cNvSpPr>
          <p:nvPr/>
        </p:nvSpPr>
        <p:spPr bwMode="auto">
          <a:xfrm>
            <a:off x="8559800" y="1069975"/>
            <a:ext cx="584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de-DE" altLang="de-DE" sz="2400" b="1">
                <a:latin typeface="Calibri" panose="020F0502020204030204" pitchFamily="34" charset="0"/>
              </a:rPr>
              <a:t>AB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  <p:bldP spid="5" grpId="0"/>
      <p:bldP spid="9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3" descr="DSI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7913" y="495300"/>
            <a:ext cx="4321175" cy="50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Bild 8" descr="DSI1x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4738" y="495300"/>
            <a:ext cx="4321175" cy="603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uppierung 7"/>
          <p:cNvGrpSpPr>
            <a:grpSpLocks/>
          </p:cNvGrpSpPr>
          <p:nvPr/>
        </p:nvGrpSpPr>
        <p:grpSpPr bwMode="auto">
          <a:xfrm>
            <a:off x="4165600" y="2603500"/>
            <a:ext cx="893763" cy="1646238"/>
            <a:chOff x="4394200" y="2692400"/>
            <a:chExt cx="893929" cy="1646198"/>
          </a:xfrm>
        </p:grpSpPr>
        <p:sp>
          <p:nvSpPr>
            <p:cNvPr id="31754" name="Textfeld 5"/>
            <p:cNvSpPr txBox="1">
              <a:spLocks noChangeArrowheads="1"/>
            </p:cNvSpPr>
            <p:nvPr/>
          </p:nvSpPr>
          <p:spPr bwMode="auto">
            <a:xfrm>
              <a:off x="4394200" y="2692400"/>
              <a:ext cx="466794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de-DE" altLang="de-DE" sz="3000" b="1">
                  <a:solidFill>
                    <a:srgbClr val="FF0000"/>
                  </a:solidFill>
                </a:rPr>
                <a:t>N</a:t>
              </a:r>
            </a:p>
          </p:txBody>
        </p:sp>
        <p:sp>
          <p:nvSpPr>
            <p:cNvPr id="31755" name="Textfeld 6"/>
            <p:cNvSpPr txBox="1">
              <a:spLocks noChangeArrowheads="1"/>
            </p:cNvSpPr>
            <p:nvPr/>
          </p:nvSpPr>
          <p:spPr bwMode="auto">
            <a:xfrm>
              <a:off x="4889500" y="3784600"/>
              <a:ext cx="398629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de-DE" altLang="de-DE" sz="3000" b="1">
                  <a:solidFill>
                    <a:srgbClr val="28BB18"/>
                  </a:solidFill>
                </a:rPr>
                <a:t>S</a:t>
              </a:r>
            </a:p>
          </p:txBody>
        </p:sp>
      </p:grpSp>
      <p:pic>
        <p:nvPicPr>
          <p:cNvPr id="5" name="Bild 4" descr="DSI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7913" y="498475"/>
            <a:ext cx="4321175" cy="602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uppierung 9"/>
          <p:cNvGrpSpPr>
            <a:grpSpLocks/>
          </p:cNvGrpSpPr>
          <p:nvPr/>
        </p:nvGrpSpPr>
        <p:grpSpPr bwMode="auto">
          <a:xfrm>
            <a:off x="4076700" y="2781300"/>
            <a:ext cx="1101725" cy="1620838"/>
            <a:chOff x="4940300" y="2654300"/>
            <a:chExt cx="1101794" cy="1620798"/>
          </a:xfrm>
        </p:grpSpPr>
        <p:sp>
          <p:nvSpPr>
            <p:cNvPr id="31752" name="Textfeld 10"/>
            <p:cNvSpPr txBox="1">
              <a:spLocks noChangeArrowheads="1"/>
            </p:cNvSpPr>
            <p:nvPr/>
          </p:nvSpPr>
          <p:spPr bwMode="auto">
            <a:xfrm>
              <a:off x="5575300" y="2654300"/>
              <a:ext cx="466794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de-DE" altLang="de-DE" sz="3000" b="1">
                  <a:solidFill>
                    <a:srgbClr val="FF0000"/>
                  </a:solidFill>
                </a:rPr>
                <a:t>N</a:t>
              </a:r>
            </a:p>
          </p:txBody>
        </p:sp>
        <p:sp>
          <p:nvSpPr>
            <p:cNvPr id="31753" name="Textfeld 11"/>
            <p:cNvSpPr txBox="1">
              <a:spLocks noChangeArrowheads="1"/>
            </p:cNvSpPr>
            <p:nvPr/>
          </p:nvSpPr>
          <p:spPr bwMode="auto">
            <a:xfrm>
              <a:off x="4940300" y="3721100"/>
              <a:ext cx="398629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de-DE" altLang="de-DE" sz="3000" b="1">
                  <a:solidFill>
                    <a:srgbClr val="28BB18"/>
                  </a:solidFill>
                </a:rPr>
                <a:t>S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ild 10" descr="Hand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5425" y="101600"/>
            <a:ext cx="1193800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feld 15"/>
          <p:cNvSpPr txBox="1">
            <a:spLocks noChangeArrowheads="1"/>
          </p:cNvSpPr>
          <p:nvPr/>
        </p:nvSpPr>
        <p:spPr bwMode="auto">
          <a:xfrm>
            <a:off x="762000" y="1057275"/>
            <a:ext cx="2921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de-DE" altLang="de-DE" sz="2400" i="1" u="sng">
                <a:latin typeface="Calibri" panose="020F0502020204030204" pitchFamily="34" charset="0"/>
              </a:rPr>
              <a:t>Funktionsweise</a:t>
            </a:r>
          </a:p>
        </p:txBody>
      </p:sp>
      <p:sp>
        <p:nvSpPr>
          <p:cNvPr id="19" name="Textfeld 18"/>
          <p:cNvSpPr txBox="1">
            <a:spLocks noChangeArrowheads="1"/>
          </p:cNvSpPr>
          <p:nvPr/>
        </p:nvSpPr>
        <p:spPr bwMode="auto">
          <a:xfrm>
            <a:off x="698500" y="4956175"/>
            <a:ext cx="70866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de-DE" altLang="de-DE" sz="2400">
                <a:solidFill>
                  <a:srgbClr val="7F7F7F"/>
                </a:solidFill>
                <a:latin typeface="Calibri" panose="020F0502020204030204" pitchFamily="34" charset="0"/>
              </a:rPr>
              <a:t>* Je weiter die Feder ausgelenkt ist, desto größer ist deren Rückstellkraft.</a:t>
            </a:r>
          </a:p>
        </p:txBody>
      </p:sp>
      <p:sp>
        <p:nvSpPr>
          <p:cNvPr id="20" name="Textfeld 19"/>
          <p:cNvSpPr txBox="1">
            <a:spLocks noChangeArrowheads="1"/>
          </p:cNvSpPr>
          <p:nvPr/>
        </p:nvSpPr>
        <p:spPr bwMode="auto">
          <a:xfrm>
            <a:off x="760413" y="1536700"/>
            <a:ext cx="79898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de-DE" altLang="de-DE" sz="2400">
                <a:latin typeface="Calibri" panose="020F0502020204030204" pitchFamily="34" charset="0"/>
              </a:rPr>
              <a:t>In dem auszumessenden Stromkreis fließt Strom</a:t>
            </a:r>
          </a:p>
        </p:txBody>
      </p:sp>
      <p:sp>
        <p:nvSpPr>
          <p:cNvPr id="21" name="Textfeld 20"/>
          <p:cNvSpPr txBox="1">
            <a:spLocks noChangeArrowheads="1"/>
          </p:cNvSpPr>
          <p:nvPr/>
        </p:nvSpPr>
        <p:spPr bwMode="auto">
          <a:xfrm>
            <a:off x="760413" y="1955800"/>
            <a:ext cx="79898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de-DE" altLang="de-DE" sz="2400">
                <a:latin typeface="Calibri" panose="020F0502020204030204" pitchFamily="34" charset="0"/>
              </a:rPr>
              <a:t>=&gt; Strom bestimmter Stärke fließt durch den Elektromagnet </a:t>
            </a:r>
          </a:p>
        </p:txBody>
      </p:sp>
      <p:sp>
        <p:nvSpPr>
          <p:cNvPr id="22" name="Textfeld 21"/>
          <p:cNvSpPr txBox="1">
            <a:spLocks noChangeArrowheads="1"/>
          </p:cNvSpPr>
          <p:nvPr/>
        </p:nvSpPr>
        <p:spPr bwMode="auto">
          <a:xfrm>
            <a:off x="760413" y="2374900"/>
            <a:ext cx="79898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de-DE" altLang="de-DE" sz="2400">
                <a:latin typeface="Calibri" panose="020F0502020204030204" pitchFamily="34" charset="0"/>
              </a:rPr>
              <a:t>=&gt; Elektromagnet besitzt Magnetfeld bestimmten Betrags </a:t>
            </a:r>
          </a:p>
        </p:txBody>
      </p:sp>
      <p:sp>
        <p:nvSpPr>
          <p:cNvPr id="23" name="Textfeld 22"/>
          <p:cNvSpPr txBox="1">
            <a:spLocks noChangeArrowheads="1"/>
          </p:cNvSpPr>
          <p:nvPr/>
        </p:nvSpPr>
        <p:spPr bwMode="auto">
          <a:xfrm>
            <a:off x="760413" y="2781300"/>
            <a:ext cx="798988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de-DE" altLang="de-DE" sz="2400">
                <a:latin typeface="Calibri" panose="020F0502020204030204" pitchFamily="34" charset="0"/>
              </a:rPr>
              <a:t>=&gt; Magnetische Kraft bestimmten Betrags wirkt zwischen dem </a:t>
            </a:r>
          </a:p>
          <a:p>
            <a:pPr eaLnBrk="1" hangingPunct="1"/>
            <a:r>
              <a:rPr lang="de-DE" altLang="de-DE" sz="2400">
                <a:latin typeface="Calibri" panose="020F0502020204030204" pitchFamily="34" charset="0"/>
              </a:rPr>
              <a:t>      Elektromagneten und dem äußeren Magnetfeld </a:t>
            </a:r>
          </a:p>
        </p:txBody>
      </p:sp>
      <p:sp>
        <p:nvSpPr>
          <p:cNvPr id="24" name="Textfeld 23"/>
          <p:cNvSpPr txBox="1">
            <a:spLocks noChangeArrowheads="1"/>
          </p:cNvSpPr>
          <p:nvPr/>
        </p:nvSpPr>
        <p:spPr bwMode="auto">
          <a:xfrm>
            <a:off x="760413" y="3568700"/>
            <a:ext cx="798988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de-DE" altLang="de-DE" sz="2400">
                <a:latin typeface="Calibri" panose="020F0502020204030204" pitchFamily="34" charset="0"/>
              </a:rPr>
              <a:t>=&gt; Bestimmte Ausrichtung gegen die Federkraft möglich</a:t>
            </a:r>
            <a:r>
              <a:rPr lang="de-DE" altLang="de-DE" sz="2400">
                <a:solidFill>
                  <a:srgbClr val="7F7F7F"/>
                </a:solidFill>
                <a:latin typeface="Calibri" panose="020F0502020204030204" pitchFamily="34" charset="0"/>
              </a:rPr>
              <a:t>*</a:t>
            </a:r>
            <a:r>
              <a:rPr lang="de-DE" altLang="de-DE" sz="2400">
                <a:latin typeface="Calibri" panose="020F0502020204030204" pitchFamily="34" charset="0"/>
              </a:rPr>
              <a:t> </a:t>
            </a:r>
            <a:br>
              <a:rPr lang="de-DE" altLang="de-DE" sz="2400">
                <a:latin typeface="Calibri" panose="020F0502020204030204" pitchFamily="34" charset="0"/>
              </a:rPr>
            </a:br>
            <a:r>
              <a:rPr lang="de-DE" altLang="de-DE" sz="2400">
                <a:latin typeface="Calibri" panose="020F0502020204030204" pitchFamily="34" charset="0"/>
              </a:rPr>
              <a:t>     (bis zum Kräftegleichgewicht)</a:t>
            </a:r>
          </a:p>
        </p:txBody>
      </p:sp>
      <p:sp>
        <p:nvSpPr>
          <p:cNvPr id="25" name="Textfeld 24"/>
          <p:cNvSpPr txBox="1">
            <a:spLocks noChangeArrowheads="1"/>
          </p:cNvSpPr>
          <p:nvPr/>
        </p:nvSpPr>
        <p:spPr bwMode="auto">
          <a:xfrm>
            <a:off x="760413" y="4356100"/>
            <a:ext cx="79898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de-DE" altLang="de-DE" sz="2400">
                <a:latin typeface="Calibri" panose="020F0502020204030204" pitchFamily="34" charset="0"/>
              </a:rPr>
              <a:t>=&gt; Auf der Skala wird ein bestimmter Wert angezeigt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Bild 5" descr="Amepre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7438" y="393700"/>
            <a:ext cx="6900862" cy="606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Bild 6" descr="Ampere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0" y="373063"/>
            <a:ext cx="6883400" cy="611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/>
          <p:cNvSpPr txBox="1">
            <a:spLocks noChangeArrowheads="1"/>
          </p:cNvSpPr>
          <p:nvPr/>
        </p:nvSpPr>
        <p:spPr bwMode="auto">
          <a:xfrm>
            <a:off x="685800" y="244475"/>
            <a:ext cx="78613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r>
              <a:rPr lang="de-DE" altLang="de-DE" sz="2400" b="1" u="sng">
                <a:latin typeface="Calibri" panose="020F0502020204030204" pitchFamily="34" charset="0"/>
              </a:rPr>
              <a:t>Beispiel 2:</a:t>
            </a:r>
            <a:r>
              <a:rPr lang="de-DE" altLang="de-DE" sz="2400" u="sng">
                <a:latin typeface="Calibri" panose="020F0502020204030204" pitchFamily="34" charset="0"/>
              </a:rPr>
              <a:t> Elektromotor</a:t>
            </a:r>
          </a:p>
        </p:txBody>
      </p:sp>
      <p:pic>
        <p:nvPicPr>
          <p:cNvPr id="35843" name="Bild 3" descr="Staubsauger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300" y="3560763"/>
            <a:ext cx="3035300" cy="258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4" name="Bild 7" descr="icekein2.jpg"/>
          <p:cNvPicPr>
            <a:picLocks noChangeAspect="1"/>
          </p:cNvPicPr>
          <p:nvPr/>
        </p:nvPicPr>
        <p:blipFill>
          <a:blip r:embed="rId3">
            <a:lum bright="4000" contrast="-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9925" y="3584575"/>
            <a:ext cx="3394075" cy="258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5" name="Bild 4" descr="$(KGrHqZ,!lQFCzoE65gtBQ30REdgyQ~~60_1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1513" y="887413"/>
            <a:ext cx="3392487" cy="253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6" name="Bild 10" descr="rührer3.jpg"/>
          <p:cNvPicPr>
            <a:picLocks noChangeAspect="1"/>
          </p:cNvPicPr>
          <p:nvPr/>
        </p:nvPicPr>
        <p:blipFill>
          <a:blip r:embed="rId5" cstate="print">
            <a:lum bright="10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863600"/>
            <a:ext cx="3040062" cy="255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ild 12" descr="Hand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5425" y="101600"/>
            <a:ext cx="1193800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feld 3"/>
          <p:cNvSpPr txBox="1">
            <a:spLocks noChangeArrowheads="1"/>
          </p:cNvSpPr>
          <p:nvPr/>
        </p:nvSpPr>
        <p:spPr bwMode="auto">
          <a:xfrm>
            <a:off x="2451100" y="307975"/>
            <a:ext cx="4191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de-DE" altLang="de-DE" sz="2800" u="sng">
                <a:latin typeface="Calibri" panose="020F0502020204030204" pitchFamily="34" charset="0"/>
              </a:rPr>
              <a:t>Spule im Magnetfeld</a:t>
            </a:r>
            <a:endParaRPr lang="de-DE" altLang="de-DE" sz="2800" u="sng">
              <a:latin typeface="Mistral" panose="03090702030407020403" pitchFamily="66" charset="0"/>
            </a:endParaRPr>
          </a:p>
        </p:txBody>
      </p:sp>
      <p:grpSp>
        <p:nvGrpSpPr>
          <p:cNvPr id="2" name="Gruppierung 21"/>
          <p:cNvGrpSpPr>
            <a:grpSpLocks/>
          </p:cNvGrpSpPr>
          <p:nvPr/>
        </p:nvGrpSpPr>
        <p:grpSpPr bwMode="auto">
          <a:xfrm>
            <a:off x="482600" y="990600"/>
            <a:ext cx="3213100" cy="5575300"/>
            <a:chOff x="482600" y="990600"/>
            <a:chExt cx="3213100" cy="5575300"/>
          </a:xfrm>
        </p:grpSpPr>
        <p:pic>
          <p:nvPicPr>
            <p:cNvPr id="16395" name="Bild 5" descr="Amperemeter2.jp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3475" y="1104900"/>
              <a:ext cx="1990725" cy="25508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396" name="Bild 6" descr="Ampere3.jp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8405" y="3924300"/>
              <a:ext cx="2693296" cy="23920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397" name="Rechteck 19"/>
            <p:cNvSpPr>
              <a:spLocks noChangeArrowheads="1"/>
            </p:cNvSpPr>
            <p:nvPr/>
          </p:nvSpPr>
          <p:spPr bwMode="auto">
            <a:xfrm>
              <a:off x="482600" y="990600"/>
              <a:ext cx="3213100" cy="5575300"/>
            </a:xfrm>
            <a:prstGeom prst="rect">
              <a:avLst/>
            </a:prstGeom>
            <a:noFill/>
            <a:ln w="12700">
              <a:solidFill>
                <a:srgbClr val="A6A6A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endParaRPr lang="de-DE" altLang="de-DE"/>
            </a:p>
          </p:txBody>
        </p:sp>
      </p:grpSp>
      <p:grpSp>
        <p:nvGrpSpPr>
          <p:cNvPr id="3" name="Gruppierung 22"/>
          <p:cNvGrpSpPr>
            <a:grpSpLocks/>
          </p:cNvGrpSpPr>
          <p:nvPr/>
        </p:nvGrpSpPr>
        <p:grpSpPr bwMode="auto">
          <a:xfrm>
            <a:off x="3860800" y="922338"/>
            <a:ext cx="4876800" cy="5630862"/>
            <a:chOff x="3860800" y="921585"/>
            <a:chExt cx="4876800" cy="5631615"/>
          </a:xfrm>
        </p:grpSpPr>
        <p:pic>
          <p:nvPicPr>
            <p:cNvPr id="16391" name="Bild 13" descr="EMotor1.jp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3715868">
              <a:off x="4888948" y="1130300"/>
              <a:ext cx="3035852" cy="26184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392" name="Bild 14" descr="E-Motor5.jp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6051" y="3956050"/>
              <a:ext cx="2078539" cy="22190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393" name="Bild 15" descr="E-Motor2.jp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27549" y="4044950"/>
              <a:ext cx="2733851" cy="22604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394" name="Rechteck 20"/>
            <p:cNvSpPr>
              <a:spLocks noChangeArrowheads="1"/>
            </p:cNvSpPr>
            <p:nvPr/>
          </p:nvSpPr>
          <p:spPr bwMode="auto">
            <a:xfrm>
              <a:off x="3860800" y="977900"/>
              <a:ext cx="4876800" cy="5575300"/>
            </a:xfrm>
            <a:prstGeom prst="rect">
              <a:avLst/>
            </a:prstGeom>
            <a:noFill/>
            <a:ln w="12700">
              <a:solidFill>
                <a:srgbClr val="A6A6A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endParaRPr lang="de-DE" altLang="de-DE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feld 3"/>
          <p:cNvSpPr txBox="1">
            <a:spLocks noChangeArrowheads="1"/>
          </p:cNvSpPr>
          <p:nvPr/>
        </p:nvSpPr>
        <p:spPr bwMode="auto">
          <a:xfrm>
            <a:off x="611188" y="1292225"/>
            <a:ext cx="36877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r>
              <a:rPr lang="de-DE" altLang="de-DE" sz="2400" i="1" u="sng">
                <a:latin typeface="Calibri" panose="020F0502020204030204" pitchFamily="34" charset="0"/>
              </a:rPr>
              <a:t>Aufbau</a:t>
            </a:r>
            <a:endParaRPr lang="de-DE" altLang="de-DE" sz="2400" i="1" u="sng">
              <a:latin typeface="Mistral" panose="03090702030407020403" pitchFamily="66" charset="0"/>
            </a:endParaRPr>
          </a:p>
        </p:txBody>
      </p:sp>
      <p:sp>
        <p:nvSpPr>
          <p:cNvPr id="16" name="Textfeld 3"/>
          <p:cNvSpPr txBox="1">
            <a:spLocks noChangeArrowheads="1"/>
          </p:cNvSpPr>
          <p:nvPr/>
        </p:nvSpPr>
        <p:spPr bwMode="auto">
          <a:xfrm>
            <a:off x="4764088" y="1263650"/>
            <a:ext cx="36877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r>
              <a:rPr lang="de-DE" altLang="de-DE" sz="2400" i="1" u="sng">
                <a:latin typeface="Calibri" panose="020F0502020204030204" pitchFamily="34" charset="0"/>
              </a:rPr>
              <a:t>Beschreibung</a:t>
            </a:r>
            <a:endParaRPr lang="de-DE" altLang="de-DE" sz="2400" i="1" u="sng">
              <a:latin typeface="Mistral" panose="03090702030407020403" pitchFamily="66" charset="0"/>
            </a:endParaRPr>
          </a:p>
        </p:txBody>
      </p:sp>
      <p:sp>
        <p:nvSpPr>
          <p:cNvPr id="17" name="Textfeld 3"/>
          <p:cNvSpPr txBox="1">
            <a:spLocks noChangeArrowheads="1"/>
          </p:cNvSpPr>
          <p:nvPr/>
        </p:nvSpPr>
        <p:spPr bwMode="auto">
          <a:xfrm>
            <a:off x="596900" y="803275"/>
            <a:ext cx="46418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r>
              <a:rPr lang="de-DE" altLang="de-DE" sz="2400" b="1" u="sng">
                <a:latin typeface="Calibri" panose="020F0502020204030204" pitchFamily="34" charset="0"/>
              </a:rPr>
              <a:t>Versuch 1:</a:t>
            </a:r>
            <a:r>
              <a:rPr lang="de-DE" altLang="de-DE" sz="2400" u="sng">
                <a:latin typeface="Calibri" panose="020F0502020204030204" pitchFamily="34" charset="0"/>
              </a:rPr>
              <a:t> Spule im Magnetfeld</a:t>
            </a:r>
            <a:endParaRPr lang="de-DE" altLang="de-DE" sz="2400" u="sng">
              <a:latin typeface="Mistral" panose="03090702030407020403" pitchFamily="66" charset="0"/>
            </a:endParaRPr>
          </a:p>
        </p:txBody>
      </p:sp>
      <p:sp>
        <p:nvSpPr>
          <p:cNvPr id="7" name="Textfeld 6"/>
          <p:cNvSpPr txBox="1">
            <a:spLocks noChangeArrowheads="1"/>
          </p:cNvSpPr>
          <p:nvPr/>
        </p:nvSpPr>
        <p:spPr bwMode="auto">
          <a:xfrm>
            <a:off x="4765675" y="1747838"/>
            <a:ext cx="4113213" cy="304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de-DE" altLang="de-DE" sz="2400">
                <a:latin typeface="Calibri" panose="020F0502020204030204" pitchFamily="34" charset="0"/>
              </a:rPr>
              <a:t>Eine Spule (wenige dicke Wdg.) wird relativ straff aufgehängt und entsprechend der Skizze zwischen den Polen eines Hufeisenmagnets gebracht.</a:t>
            </a:r>
            <a:br>
              <a:rPr lang="de-DE" altLang="de-DE" sz="2400">
                <a:latin typeface="Calibri" panose="020F0502020204030204" pitchFamily="34" charset="0"/>
              </a:rPr>
            </a:br>
            <a:r>
              <a:rPr lang="de-DE" altLang="de-DE" sz="2400">
                <a:latin typeface="Calibri" panose="020F0502020204030204" pitchFamily="34" charset="0"/>
              </a:rPr>
              <a:t>Die Spulenenden werden mit einem Netzgerät (für Gleich-spannung) verbunden.</a:t>
            </a:r>
          </a:p>
        </p:txBody>
      </p:sp>
      <p:sp>
        <p:nvSpPr>
          <p:cNvPr id="8" name="Textfeld 6"/>
          <p:cNvSpPr txBox="1">
            <a:spLocks noChangeArrowheads="1"/>
          </p:cNvSpPr>
          <p:nvPr/>
        </p:nvSpPr>
        <p:spPr bwMode="auto">
          <a:xfrm>
            <a:off x="4765675" y="4719638"/>
            <a:ext cx="411321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de-DE" altLang="de-DE" sz="2400">
                <a:latin typeface="Calibri" panose="020F0502020204030204" pitchFamily="34" charset="0"/>
              </a:rPr>
              <a:t>(a) Die Stromstärke wird schritt-weise erhöht.</a:t>
            </a:r>
          </a:p>
        </p:txBody>
      </p:sp>
      <p:sp>
        <p:nvSpPr>
          <p:cNvPr id="11" name="Textfeld 6"/>
          <p:cNvSpPr txBox="1">
            <a:spLocks noChangeArrowheads="1"/>
          </p:cNvSpPr>
          <p:nvPr/>
        </p:nvSpPr>
        <p:spPr bwMode="auto">
          <a:xfrm>
            <a:off x="4765675" y="5507038"/>
            <a:ext cx="41132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de-DE" altLang="de-DE" sz="2400">
                <a:latin typeface="Calibri" panose="020F0502020204030204" pitchFamily="34" charset="0"/>
              </a:rPr>
              <a:t>(b) Die Polung wird geändert.</a:t>
            </a:r>
          </a:p>
        </p:txBody>
      </p:sp>
      <p:pic>
        <p:nvPicPr>
          <p:cNvPr id="12" name="Bild 11" descr="V1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075" y="2241550"/>
            <a:ext cx="3921125" cy="352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Bild 9" descr="Hand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5425" y="101600"/>
            <a:ext cx="1193800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feld 12"/>
          <p:cNvSpPr txBox="1">
            <a:spLocks noChangeArrowheads="1"/>
          </p:cNvSpPr>
          <p:nvPr/>
        </p:nvSpPr>
        <p:spPr bwMode="auto">
          <a:xfrm>
            <a:off x="8559800" y="1069975"/>
            <a:ext cx="584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de-DE" altLang="de-DE" sz="2400" b="1">
                <a:latin typeface="Calibri" panose="020F0502020204030204" pitchFamily="34" charset="0"/>
              </a:rPr>
              <a:t>AB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7" grpId="0"/>
      <p:bldP spid="8" grpId="0"/>
      <p:bldP spid="11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6"/>
          <p:cNvSpPr txBox="1">
            <a:spLocks noChangeArrowheads="1"/>
          </p:cNvSpPr>
          <p:nvPr/>
        </p:nvSpPr>
        <p:spPr bwMode="auto">
          <a:xfrm>
            <a:off x="584200" y="863600"/>
            <a:ext cx="8069263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de-DE" altLang="de-DE" sz="2400" dirty="0">
                <a:latin typeface="Calibri" panose="020F0502020204030204" pitchFamily="34" charset="0"/>
              </a:rPr>
              <a:t>(a) Bei zunehmender Stromstärke wird die Spule immer weiter aus ihrer Ausgangslage gedreht, jedoch höchstens um 90</a:t>
            </a:r>
            <a:r>
              <a:rPr lang="de-DE" altLang="de-DE" sz="2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°</a:t>
            </a:r>
            <a:r>
              <a:rPr lang="de-DE" altLang="de-DE" sz="2400" dirty="0">
                <a:latin typeface="Calibri" panose="020F0502020204030204" pitchFamily="34" charset="0"/>
              </a:rPr>
              <a:t>.</a:t>
            </a:r>
          </a:p>
        </p:txBody>
      </p:sp>
      <p:sp>
        <p:nvSpPr>
          <p:cNvPr id="5" name="Textfeld 3"/>
          <p:cNvSpPr txBox="1">
            <a:spLocks noChangeArrowheads="1"/>
          </p:cNvSpPr>
          <p:nvPr/>
        </p:nvSpPr>
        <p:spPr bwMode="auto">
          <a:xfrm>
            <a:off x="596900" y="366713"/>
            <a:ext cx="36877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r>
              <a:rPr lang="de-DE" altLang="de-DE" sz="2400" i="1" u="sng">
                <a:latin typeface="Calibri" panose="020F0502020204030204" pitchFamily="34" charset="0"/>
              </a:rPr>
              <a:t>Beobachtung</a:t>
            </a:r>
            <a:endParaRPr lang="de-DE" altLang="de-DE" sz="2400" i="1" u="sng">
              <a:latin typeface="Mistral" panose="03090702030407020403" pitchFamily="66" charset="0"/>
            </a:endParaRPr>
          </a:p>
        </p:txBody>
      </p:sp>
      <p:sp>
        <p:nvSpPr>
          <p:cNvPr id="6" name="Textfeld 6"/>
          <p:cNvSpPr txBox="1">
            <a:spLocks noChangeArrowheads="1"/>
          </p:cNvSpPr>
          <p:nvPr/>
        </p:nvSpPr>
        <p:spPr bwMode="auto">
          <a:xfrm>
            <a:off x="596900" y="1676400"/>
            <a:ext cx="80692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de-DE" altLang="de-DE" sz="2400">
                <a:latin typeface="Calibri" panose="020F0502020204030204" pitchFamily="34" charset="0"/>
              </a:rPr>
              <a:t>(b) Die Drehung erfolgt in die entgegengesetzte Richtung.</a:t>
            </a:r>
          </a:p>
        </p:txBody>
      </p:sp>
      <p:sp>
        <p:nvSpPr>
          <p:cNvPr id="12" name="Textfeld 6"/>
          <p:cNvSpPr txBox="1">
            <a:spLocks noChangeArrowheads="1"/>
          </p:cNvSpPr>
          <p:nvPr/>
        </p:nvSpPr>
        <p:spPr bwMode="auto">
          <a:xfrm>
            <a:off x="3606800" y="6196013"/>
            <a:ext cx="20828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de-DE" altLang="de-DE" sz="1800">
                <a:latin typeface="Calibri" panose="020F0502020204030204" pitchFamily="34" charset="0"/>
              </a:rPr>
              <a:t>(von oben gesehen)</a:t>
            </a:r>
          </a:p>
        </p:txBody>
      </p:sp>
      <p:grpSp>
        <p:nvGrpSpPr>
          <p:cNvPr id="2" name="Gruppierung 23"/>
          <p:cNvGrpSpPr>
            <a:grpSpLocks/>
          </p:cNvGrpSpPr>
          <p:nvPr/>
        </p:nvGrpSpPr>
        <p:grpSpPr bwMode="auto">
          <a:xfrm>
            <a:off x="4864100" y="2349500"/>
            <a:ext cx="3124200" cy="3835400"/>
            <a:chOff x="1003300" y="2349500"/>
            <a:chExt cx="3124200" cy="3835400"/>
          </a:xfrm>
        </p:grpSpPr>
        <p:sp>
          <p:nvSpPr>
            <p:cNvPr id="19469" name="Rechteck 24"/>
            <p:cNvSpPr>
              <a:spLocks noChangeArrowheads="1"/>
            </p:cNvSpPr>
            <p:nvPr/>
          </p:nvSpPr>
          <p:spPr bwMode="auto">
            <a:xfrm>
              <a:off x="1003300" y="2349500"/>
              <a:ext cx="3124200" cy="3835400"/>
            </a:xfrm>
            <a:prstGeom prst="rect">
              <a:avLst/>
            </a:prstGeom>
            <a:noFill/>
            <a:ln w="12700">
              <a:solidFill>
                <a:srgbClr val="A6A6A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endParaRPr lang="de-DE" altLang="de-DE"/>
            </a:p>
          </p:txBody>
        </p:sp>
        <p:sp>
          <p:nvSpPr>
            <p:cNvPr id="19470" name="Textfeld 25"/>
            <p:cNvSpPr txBox="1">
              <a:spLocks noChangeArrowheads="1"/>
            </p:cNvSpPr>
            <p:nvPr/>
          </p:nvSpPr>
          <p:spPr bwMode="auto">
            <a:xfrm>
              <a:off x="1025525" y="2362200"/>
              <a:ext cx="1739900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de-DE" altLang="de-DE" sz="2400">
                  <a:latin typeface="Calibri" panose="020F0502020204030204" pitchFamily="34" charset="0"/>
                </a:rPr>
                <a:t>(b)</a:t>
              </a:r>
            </a:p>
          </p:txBody>
        </p:sp>
        <p:pic>
          <p:nvPicPr>
            <p:cNvPr id="19471" name="Bild 26" descr="B1.jp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3124" y="2850388"/>
              <a:ext cx="2435352" cy="3240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" name="Gruppierung 27"/>
          <p:cNvGrpSpPr>
            <a:grpSpLocks/>
          </p:cNvGrpSpPr>
          <p:nvPr/>
        </p:nvGrpSpPr>
        <p:grpSpPr bwMode="auto">
          <a:xfrm>
            <a:off x="1104900" y="2362200"/>
            <a:ext cx="3124200" cy="3835400"/>
            <a:chOff x="4762500" y="2349500"/>
            <a:chExt cx="3124200" cy="3835400"/>
          </a:xfrm>
        </p:grpSpPr>
        <p:pic>
          <p:nvPicPr>
            <p:cNvPr id="19466" name="Bild 28" descr="B2.jp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19624" y="2765044"/>
              <a:ext cx="2435352" cy="3334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67" name="Rechteck 29"/>
            <p:cNvSpPr>
              <a:spLocks noChangeArrowheads="1"/>
            </p:cNvSpPr>
            <p:nvPr/>
          </p:nvSpPr>
          <p:spPr bwMode="auto">
            <a:xfrm>
              <a:off x="4762500" y="2349500"/>
              <a:ext cx="3124200" cy="3835400"/>
            </a:xfrm>
            <a:prstGeom prst="rect">
              <a:avLst/>
            </a:prstGeom>
            <a:noFill/>
            <a:ln w="12700">
              <a:solidFill>
                <a:srgbClr val="A6A6A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endParaRPr lang="de-DE" altLang="de-DE"/>
            </a:p>
          </p:txBody>
        </p:sp>
        <p:sp>
          <p:nvSpPr>
            <p:cNvPr id="19468" name="Textfeld 30"/>
            <p:cNvSpPr txBox="1">
              <a:spLocks noChangeArrowheads="1"/>
            </p:cNvSpPr>
            <p:nvPr/>
          </p:nvSpPr>
          <p:spPr bwMode="auto">
            <a:xfrm>
              <a:off x="4784725" y="2362200"/>
              <a:ext cx="1739900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de-DE" altLang="de-DE" sz="2400">
                  <a:latin typeface="Calibri" panose="020F0502020204030204" pitchFamily="34" charset="0"/>
                </a:rPr>
                <a:t>(a)</a:t>
              </a:r>
            </a:p>
          </p:txBody>
        </p:sp>
      </p:grpSp>
      <p:pic>
        <p:nvPicPr>
          <p:cNvPr id="15" name="Bild 14" descr="Hand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5425" y="101600"/>
            <a:ext cx="1193800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Bild 9" descr="scharube3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9963" y="1128713"/>
            <a:ext cx="904875" cy="251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Abgerundetes Rechteck 4"/>
          <p:cNvSpPr>
            <a:spLocks noChangeArrowheads="1"/>
          </p:cNvSpPr>
          <p:nvPr/>
        </p:nvSpPr>
        <p:spPr bwMode="auto">
          <a:xfrm>
            <a:off x="423863" y="4081463"/>
            <a:ext cx="8212137" cy="2336800"/>
          </a:xfrm>
          <a:prstGeom prst="roundRect">
            <a:avLst>
              <a:gd name="adj" fmla="val 16667"/>
            </a:avLst>
          </a:prstGeom>
          <a:solidFill>
            <a:srgbClr val="F2DCDB"/>
          </a:solidFill>
          <a:ln w="9525">
            <a:solidFill>
              <a:srgbClr val="BE4B48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/>
          <a:lstStyle/>
          <a:p>
            <a:pPr eaLnBrk="0" hangingPunct="0">
              <a:defRPr/>
            </a:pPr>
            <a:endParaRPr lang="de-DE">
              <a:latin typeface="+mn-lt"/>
              <a:ea typeface="+mn-ea"/>
            </a:endParaRPr>
          </a:p>
        </p:txBody>
      </p:sp>
      <p:sp>
        <p:nvSpPr>
          <p:cNvPr id="20484" name="Textfeld 6"/>
          <p:cNvSpPr txBox="1">
            <a:spLocks noChangeArrowheads="1"/>
          </p:cNvSpPr>
          <p:nvPr/>
        </p:nvSpPr>
        <p:spPr bwMode="auto">
          <a:xfrm>
            <a:off x="779463" y="4249738"/>
            <a:ext cx="7666037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de-DE" altLang="de-DE" sz="2400" b="1" i="1">
                <a:latin typeface="Calibri" panose="020F0502020204030204" pitchFamily="34" charset="0"/>
              </a:rPr>
              <a:t>Linke-Hand-Regel / Schrauben-Regel</a:t>
            </a:r>
          </a:p>
          <a:p>
            <a:pPr eaLnBrk="1" hangingPunct="1"/>
            <a:r>
              <a:rPr lang="de-DE" altLang="de-DE" sz="2400">
                <a:latin typeface="Calibri" panose="020F0502020204030204" pitchFamily="34" charset="0"/>
              </a:rPr>
              <a:t>Hält man die </a:t>
            </a:r>
            <a:r>
              <a:rPr lang="de-DE" altLang="de-DE" sz="2400" i="1">
                <a:latin typeface="Calibri" panose="020F0502020204030204" pitchFamily="34" charset="0"/>
              </a:rPr>
              <a:t>linke Hand</a:t>
            </a:r>
            <a:r>
              <a:rPr lang="de-DE" altLang="de-DE" sz="2400">
                <a:latin typeface="Calibri" panose="020F0502020204030204" pitchFamily="34" charset="0"/>
              </a:rPr>
              <a:t> entlang der Spulenachse und lässt die </a:t>
            </a:r>
            <a:r>
              <a:rPr lang="de-DE" altLang="de-DE" sz="2400" i="1">
                <a:latin typeface="Calibri" panose="020F0502020204030204" pitchFamily="34" charset="0"/>
              </a:rPr>
              <a:t>Finger </a:t>
            </a:r>
            <a:r>
              <a:rPr lang="de-DE" altLang="de-DE" sz="2400">
                <a:latin typeface="Calibri" panose="020F0502020204030204" pitchFamily="34" charset="0"/>
              </a:rPr>
              <a:t>in</a:t>
            </a:r>
            <a:r>
              <a:rPr lang="de-DE" altLang="de-DE" sz="2400" i="1">
                <a:latin typeface="Calibri" panose="020F0502020204030204" pitchFamily="34" charset="0"/>
              </a:rPr>
              <a:t> </a:t>
            </a:r>
            <a:r>
              <a:rPr lang="de-DE" altLang="de-DE" sz="2400">
                <a:latin typeface="Calibri" panose="020F0502020204030204" pitchFamily="34" charset="0"/>
              </a:rPr>
              <a:t>die </a:t>
            </a:r>
            <a:r>
              <a:rPr lang="de-DE" altLang="de-DE" sz="2400" b="1">
                <a:solidFill>
                  <a:srgbClr val="3366FF"/>
                </a:solidFill>
                <a:latin typeface="Calibri" panose="020F0502020204030204" pitchFamily="34" charset="0"/>
              </a:rPr>
              <a:t>Bewegungsrichtung der Elektronen</a:t>
            </a:r>
            <a:r>
              <a:rPr lang="de-DE" altLang="de-DE" sz="2400">
                <a:latin typeface="Calibri" panose="020F0502020204030204" pitchFamily="34" charset="0"/>
              </a:rPr>
              <a:t> zeigen, so deutet der </a:t>
            </a:r>
            <a:r>
              <a:rPr lang="de-DE" altLang="de-DE" sz="2400" i="1">
                <a:latin typeface="Calibri" panose="020F0502020204030204" pitchFamily="34" charset="0"/>
              </a:rPr>
              <a:t>Daumen </a:t>
            </a:r>
            <a:r>
              <a:rPr lang="de-DE" altLang="de-DE" sz="2400">
                <a:latin typeface="Calibri" panose="020F0502020204030204" pitchFamily="34" charset="0"/>
              </a:rPr>
              <a:t>in die </a:t>
            </a:r>
            <a:r>
              <a:rPr lang="de-DE" altLang="de-DE" sz="2400" b="1">
                <a:solidFill>
                  <a:srgbClr val="FF0000"/>
                </a:solidFill>
                <a:latin typeface="Calibri" panose="020F0502020204030204" pitchFamily="34" charset="0"/>
              </a:rPr>
              <a:t>Richtung der austretenden magnetischen Feldlinien</a:t>
            </a:r>
            <a:r>
              <a:rPr lang="de-DE" altLang="de-DE" sz="2400">
                <a:latin typeface="Calibri" panose="020F0502020204030204" pitchFamily="34" charset="0"/>
              </a:rPr>
              <a:t> (Nordpol).</a:t>
            </a:r>
          </a:p>
        </p:txBody>
      </p:sp>
      <p:sp>
        <p:nvSpPr>
          <p:cNvPr id="20485" name="Textfeld 3"/>
          <p:cNvSpPr txBox="1">
            <a:spLocks noChangeArrowheads="1"/>
          </p:cNvSpPr>
          <p:nvPr/>
        </p:nvSpPr>
        <p:spPr bwMode="auto">
          <a:xfrm>
            <a:off x="622300" y="354013"/>
            <a:ext cx="12827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r>
              <a:rPr lang="de-DE" altLang="de-DE" sz="2400" b="1" u="sng">
                <a:latin typeface="Calibri" panose="020F0502020204030204" pitchFamily="34" charset="0"/>
              </a:rPr>
              <a:t>Regel</a:t>
            </a:r>
            <a:endParaRPr lang="de-DE" altLang="de-DE" sz="2400" b="1" u="sng">
              <a:latin typeface="Mistral" panose="03090702030407020403" pitchFamily="66" charset="0"/>
            </a:endParaRPr>
          </a:p>
        </p:txBody>
      </p:sp>
      <p:pic>
        <p:nvPicPr>
          <p:cNvPr id="20486" name="Bild 12" descr="1i-A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25" y="904875"/>
            <a:ext cx="2085975" cy="279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7" name="Bild 13" descr="1i - B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9325" y="722313"/>
            <a:ext cx="3317875" cy="302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8" name="Rechteck 12"/>
          <p:cNvSpPr>
            <a:spLocks noChangeArrowheads="1"/>
          </p:cNvSpPr>
          <p:nvPr/>
        </p:nvSpPr>
        <p:spPr bwMode="auto">
          <a:xfrm>
            <a:off x="165100" y="139700"/>
            <a:ext cx="8801100" cy="6527800"/>
          </a:xfrm>
          <a:prstGeom prst="rect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endParaRPr lang="de-DE" altLang="de-DE"/>
          </a:p>
        </p:txBody>
      </p:sp>
      <p:sp>
        <p:nvSpPr>
          <p:cNvPr id="20489" name="Textfeld 3"/>
          <p:cNvSpPr txBox="1">
            <a:spLocks noChangeArrowheads="1"/>
          </p:cNvSpPr>
          <p:nvPr/>
        </p:nvSpPr>
        <p:spPr bwMode="auto">
          <a:xfrm>
            <a:off x="6680200" y="152400"/>
            <a:ext cx="2184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r"/>
            <a:r>
              <a:rPr lang="de-DE" altLang="de-DE" sz="2400">
                <a:solidFill>
                  <a:srgbClr val="7F7F7F"/>
                </a:solidFill>
                <a:latin typeface="Calibri" panose="020F0502020204030204" pitchFamily="34" charset="0"/>
              </a:rPr>
              <a:t>Wiederholung</a:t>
            </a:r>
            <a:endParaRPr lang="de-DE" altLang="de-DE" sz="2400">
              <a:solidFill>
                <a:srgbClr val="7F7F7F"/>
              </a:solidFill>
              <a:latin typeface="Mistral" panose="03090702030407020403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d 7" descr="B2x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0" y="2555875"/>
            <a:ext cx="2435225" cy="354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uppierung 10"/>
          <p:cNvGrpSpPr>
            <a:grpSpLocks/>
          </p:cNvGrpSpPr>
          <p:nvPr/>
        </p:nvGrpSpPr>
        <p:grpSpPr bwMode="auto">
          <a:xfrm>
            <a:off x="1104900" y="2362200"/>
            <a:ext cx="3124200" cy="3835400"/>
            <a:chOff x="1104900" y="2362200"/>
            <a:chExt cx="3124200" cy="3835400"/>
          </a:xfrm>
        </p:grpSpPr>
        <p:sp>
          <p:nvSpPr>
            <p:cNvPr id="21554" name="Rechteck 8"/>
            <p:cNvSpPr>
              <a:spLocks noChangeArrowheads="1"/>
            </p:cNvSpPr>
            <p:nvPr/>
          </p:nvSpPr>
          <p:spPr bwMode="auto">
            <a:xfrm>
              <a:off x="1104900" y="2362200"/>
              <a:ext cx="3124200" cy="3835400"/>
            </a:xfrm>
            <a:prstGeom prst="rect">
              <a:avLst/>
            </a:prstGeom>
            <a:noFill/>
            <a:ln w="12700">
              <a:solidFill>
                <a:srgbClr val="A6A6A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endParaRPr lang="de-DE" altLang="de-DE"/>
            </a:p>
          </p:txBody>
        </p:sp>
        <p:sp>
          <p:nvSpPr>
            <p:cNvPr id="21555" name="Textfeld 9"/>
            <p:cNvSpPr txBox="1">
              <a:spLocks noChangeArrowheads="1"/>
            </p:cNvSpPr>
            <p:nvPr/>
          </p:nvSpPr>
          <p:spPr bwMode="auto">
            <a:xfrm>
              <a:off x="1127125" y="2374900"/>
              <a:ext cx="1739900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de-DE" altLang="de-DE" sz="2400">
                  <a:latin typeface="Calibri" panose="020F0502020204030204" pitchFamily="34" charset="0"/>
                </a:rPr>
                <a:t>(a)</a:t>
              </a:r>
            </a:p>
          </p:txBody>
        </p:sp>
      </p:grpSp>
      <p:pic>
        <p:nvPicPr>
          <p:cNvPr id="7" name="Bild 6" descr="B1x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3988" y="2543175"/>
            <a:ext cx="2435225" cy="354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uppierung 53"/>
          <p:cNvGrpSpPr>
            <a:grpSpLocks/>
          </p:cNvGrpSpPr>
          <p:nvPr/>
        </p:nvGrpSpPr>
        <p:grpSpPr bwMode="auto">
          <a:xfrm>
            <a:off x="4864100" y="2349500"/>
            <a:ext cx="3124200" cy="3835400"/>
            <a:chOff x="4864100" y="2349500"/>
            <a:chExt cx="3124200" cy="3835400"/>
          </a:xfrm>
        </p:grpSpPr>
        <p:sp>
          <p:nvSpPr>
            <p:cNvPr id="21552" name="Rechteck 11"/>
            <p:cNvSpPr>
              <a:spLocks noChangeArrowheads="1"/>
            </p:cNvSpPr>
            <p:nvPr/>
          </p:nvSpPr>
          <p:spPr bwMode="auto">
            <a:xfrm>
              <a:off x="4864100" y="2349500"/>
              <a:ext cx="3124200" cy="3835400"/>
            </a:xfrm>
            <a:prstGeom prst="rect">
              <a:avLst/>
            </a:prstGeom>
            <a:noFill/>
            <a:ln w="12700">
              <a:solidFill>
                <a:srgbClr val="A6A6A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endParaRPr lang="de-DE" altLang="de-DE"/>
            </a:p>
          </p:txBody>
        </p:sp>
        <p:sp>
          <p:nvSpPr>
            <p:cNvPr id="21553" name="Textfeld 12"/>
            <p:cNvSpPr txBox="1">
              <a:spLocks noChangeArrowheads="1"/>
            </p:cNvSpPr>
            <p:nvPr/>
          </p:nvSpPr>
          <p:spPr bwMode="auto">
            <a:xfrm>
              <a:off x="4886325" y="2362200"/>
              <a:ext cx="1739900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de-DE" altLang="de-DE" sz="2400">
                  <a:latin typeface="Calibri" panose="020F0502020204030204" pitchFamily="34" charset="0"/>
                </a:rPr>
                <a:t>(b)</a:t>
              </a:r>
            </a:p>
          </p:txBody>
        </p:sp>
      </p:grpSp>
      <p:pic>
        <p:nvPicPr>
          <p:cNvPr id="15" name="Bild 14" descr="hand2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255588"/>
            <a:ext cx="1371600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feld 15"/>
          <p:cNvSpPr txBox="1">
            <a:spLocks noChangeArrowheads="1"/>
          </p:cNvSpPr>
          <p:nvPr/>
        </p:nvSpPr>
        <p:spPr bwMode="auto">
          <a:xfrm>
            <a:off x="2895600" y="355600"/>
            <a:ext cx="3873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de-DE" altLang="de-DE" sz="2400" b="1">
                <a:solidFill>
                  <a:srgbClr val="D9261C"/>
                </a:solidFill>
                <a:latin typeface="Calibri" panose="020F0502020204030204" pitchFamily="34" charset="0"/>
              </a:rPr>
              <a:t>N</a:t>
            </a:r>
          </a:p>
        </p:txBody>
      </p:sp>
      <p:sp>
        <p:nvSpPr>
          <p:cNvPr id="17" name="Textfeld 16"/>
          <p:cNvSpPr txBox="1">
            <a:spLocks noChangeArrowheads="1"/>
          </p:cNvSpPr>
          <p:nvPr/>
        </p:nvSpPr>
        <p:spPr bwMode="auto">
          <a:xfrm>
            <a:off x="2730500" y="1739900"/>
            <a:ext cx="330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de-DE" altLang="de-DE" sz="2400" b="1">
                <a:solidFill>
                  <a:srgbClr val="86C226"/>
                </a:solidFill>
                <a:latin typeface="Calibri" panose="020F0502020204030204" pitchFamily="34" charset="0"/>
              </a:rPr>
              <a:t>S</a:t>
            </a:r>
          </a:p>
        </p:txBody>
      </p:sp>
      <p:pic>
        <p:nvPicPr>
          <p:cNvPr id="19" name="Bild 18" descr="hand2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5783263" y="388938"/>
            <a:ext cx="1371600" cy="174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feld 19"/>
          <p:cNvSpPr txBox="1">
            <a:spLocks noChangeArrowheads="1"/>
          </p:cNvSpPr>
          <p:nvPr/>
        </p:nvSpPr>
        <p:spPr bwMode="auto">
          <a:xfrm>
            <a:off x="5880100" y="1435100"/>
            <a:ext cx="3873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de-DE" altLang="de-DE" sz="2400" b="1">
                <a:solidFill>
                  <a:srgbClr val="D9261C"/>
                </a:solidFill>
                <a:latin typeface="Calibri" panose="020F0502020204030204" pitchFamily="34" charset="0"/>
              </a:rPr>
              <a:t>N</a:t>
            </a:r>
          </a:p>
        </p:txBody>
      </p:sp>
      <p:sp>
        <p:nvSpPr>
          <p:cNvPr id="21" name="Textfeld 20"/>
          <p:cNvSpPr txBox="1">
            <a:spLocks noChangeArrowheads="1"/>
          </p:cNvSpPr>
          <p:nvPr/>
        </p:nvSpPr>
        <p:spPr bwMode="auto">
          <a:xfrm>
            <a:off x="6057900" y="127000"/>
            <a:ext cx="330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de-DE" altLang="de-DE" sz="2400" b="1">
                <a:solidFill>
                  <a:srgbClr val="86C226"/>
                </a:solidFill>
                <a:latin typeface="Calibri" panose="020F0502020204030204" pitchFamily="34" charset="0"/>
              </a:rPr>
              <a:t>S</a:t>
            </a:r>
          </a:p>
        </p:txBody>
      </p:sp>
      <p:grpSp>
        <p:nvGrpSpPr>
          <p:cNvPr id="4" name="Gruppierung 21"/>
          <p:cNvGrpSpPr>
            <a:grpSpLocks/>
          </p:cNvGrpSpPr>
          <p:nvPr/>
        </p:nvGrpSpPr>
        <p:grpSpPr bwMode="auto">
          <a:xfrm>
            <a:off x="2552700" y="3771900"/>
            <a:ext cx="463550" cy="1287463"/>
            <a:chOff x="2463800" y="3695700"/>
            <a:chExt cx="463596" cy="1287165"/>
          </a:xfrm>
        </p:grpSpPr>
        <p:sp>
          <p:nvSpPr>
            <p:cNvPr id="21550" name="Textfeld 22"/>
            <p:cNvSpPr txBox="1">
              <a:spLocks noChangeArrowheads="1"/>
            </p:cNvSpPr>
            <p:nvPr/>
          </p:nvSpPr>
          <p:spPr bwMode="auto">
            <a:xfrm>
              <a:off x="2540000" y="3695700"/>
              <a:ext cx="38739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de-DE" altLang="de-DE" sz="2400" b="1">
                  <a:solidFill>
                    <a:srgbClr val="D9261C"/>
                  </a:solidFill>
                  <a:latin typeface="Calibri" panose="020F0502020204030204" pitchFamily="34" charset="0"/>
                </a:rPr>
                <a:t>N</a:t>
              </a:r>
            </a:p>
          </p:txBody>
        </p:sp>
        <p:sp>
          <p:nvSpPr>
            <p:cNvPr id="21551" name="Textfeld 23"/>
            <p:cNvSpPr txBox="1">
              <a:spLocks noChangeArrowheads="1"/>
            </p:cNvSpPr>
            <p:nvPr/>
          </p:nvSpPr>
          <p:spPr bwMode="auto">
            <a:xfrm>
              <a:off x="2463800" y="4521200"/>
              <a:ext cx="33013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de-DE" altLang="de-DE" sz="2400" b="1">
                  <a:solidFill>
                    <a:srgbClr val="86C226"/>
                  </a:solidFill>
                  <a:latin typeface="Calibri" panose="020F0502020204030204" pitchFamily="34" charset="0"/>
                </a:rPr>
                <a:t>S</a:t>
              </a:r>
            </a:p>
          </p:txBody>
        </p:sp>
      </p:grpSp>
      <p:grpSp>
        <p:nvGrpSpPr>
          <p:cNvPr id="5" name="Gruppierung 26"/>
          <p:cNvGrpSpPr>
            <a:grpSpLocks/>
          </p:cNvGrpSpPr>
          <p:nvPr/>
        </p:nvGrpSpPr>
        <p:grpSpPr bwMode="auto">
          <a:xfrm>
            <a:off x="6311900" y="3759200"/>
            <a:ext cx="431800" cy="1300163"/>
            <a:chOff x="6311900" y="3759201"/>
            <a:chExt cx="431800" cy="1299864"/>
          </a:xfrm>
        </p:grpSpPr>
        <p:sp>
          <p:nvSpPr>
            <p:cNvPr id="21548" name="Textfeld 24"/>
            <p:cNvSpPr txBox="1">
              <a:spLocks noChangeArrowheads="1"/>
            </p:cNvSpPr>
            <p:nvPr/>
          </p:nvSpPr>
          <p:spPr bwMode="auto">
            <a:xfrm>
              <a:off x="6311900" y="4597400"/>
              <a:ext cx="38739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de-DE" altLang="de-DE" sz="2400" b="1">
                  <a:solidFill>
                    <a:srgbClr val="D9261C"/>
                  </a:solidFill>
                  <a:latin typeface="Calibri" panose="020F0502020204030204" pitchFamily="34" charset="0"/>
                </a:rPr>
                <a:t>N</a:t>
              </a:r>
            </a:p>
          </p:txBody>
        </p:sp>
        <p:sp>
          <p:nvSpPr>
            <p:cNvPr id="21549" name="Textfeld 25"/>
            <p:cNvSpPr txBox="1">
              <a:spLocks noChangeArrowheads="1"/>
            </p:cNvSpPr>
            <p:nvPr/>
          </p:nvSpPr>
          <p:spPr bwMode="auto">
            <a:xfrm>
              <a:off x="6413500" y="3759201"/>
              <a:ext cx="3302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de-DE" altLang="de-DE" sz="2400" b="1">
                  <a:solidFill>
                    <a:srgbClr val="86C226"/>
                  </a:solidFill>
                  <a:latin typeface="Calibri" panose="020F0502020204030204" pitchFamily="34" charset="0"/>
                </a:rPr>
                <a:t>S</a:t>
              </a:r>
            </a:p>
          </p:txBody>
        </p:sp>
      </p:grpSp>
      <p:sp>
        <p:nvSpPr>
          <p:cNvPr id="43" name="Bogen 42"/>
          <p:cNvSpPr/>
          <p:nvPr/>
        </p:nvSpPr>
        <p:spPr bwMode="auto">
          <a:xfrm rot="19535309">
            <a:off x="2006600" y="2552700"/>
            <a:ext cx="1104900" cy="901700"/>
          </a:xfrm>
          <a:prstGeom prst="arc">
            <a:avLst/>
          </a:prstGeom>
          <a:noFill/>
          <a:ln w="3492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de-DE">
              <a:latin typeface="Times New Roman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44" name="Bogen 43"/>
          <p:cNvSpPr/>
          <p:nvPr/>
        </p:nvSpPr>
        <p:spPr bwMode="auto">
          <a:xfrm rot="19535309">
            <a:off x="5803900" y="2514600"/>
            <a:ext cx="1104900" cy="901700"/>
          </a:xfrm>
          <a:prstGeom prst="arc">
            <a:avLst/>
          </a:prstGeom>
          <a:noFill/>
          <a:ln w="3492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triangl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de-DE">
              <a:latin typeface="Times New Roman" charset="0"/>
              <a:ea typeface="ＭＳ Ｐゴシック" charset="-128"/>
              <a:cs typeface="ＭＳ Ｐゴシック" charset="-128"/>
            </a:endParaRPr>
          </a:p>
        </p:txBody>
      </p:sp>
      <p:grpSp>
        <p:nvGrpSpPr>
          <p:cNvPr id="6" name="Gruppierung 45"/>
          <p:cNvGrpSpPr>
            <a:grpSpLocks/>
          </p:cNvGrpSpPr>
          <p:nvPr/>
        </p:nvGrpSpPr>
        <p:grpSpPr bwMode="auto">
          <a:xfrm>
            <a:off x="1462088" y="2438400"/>
            <a:ext cx="2435225" cy="3673475"/>
            <a:chOff x="1462024" y="2438400"/>
            <a:chExt cx="2435352" cy="3673856"/>
          </a:xfrm>
        </p:grpSpPr>
        <p:grpSp>
          <p:nvGrpSpPr>
            <p:cNvPr id="21542" name="Gruppierung 59"/>
            <p:cNvGrpSpPr>
              <a:grpSpLocks/>
            </p:cNvGrpSpPr>
            <p:nvPr/>
          </p:nvGrpSpPr>
          <p:grpSpPr bwMode="auto">
            <a:xfrm>
              <a:off x="1462024" y="2777744"/>
              <a:ext cx="2435352" cy="3334512"/>
              <a:chOff x="1462024" y="2777744"/>
              <a:chExt cx="2435352" cy="3334512"/>
            </a:xfrm>
          </p:grpSpPr>
          <p:pic>
            <p:nvPicPr>
              <p:cNvPr id="21544" name="Bild 48" descr="B2.jpg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62024" y="2777744"/>
                <a:ext cx="2435352" cy="33345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21545" name="Gruppierung 53"/>
              <p:cNvGrpSpPr>
                <a:grpSpLocks/>
              </p:cNvGrpSpPr>
              <p:nvPr/>
            </p:nvGrpSpPr>
            <p:grpSpPr bwMode="auto">
              <a:xfrm>
                <a:off x="2362200" y="3708400"/>
                <a:ext cx="552496" cy="1287165"/>
                <a:chOff x="2362200" y="3708400"/>
                <a:chExt cx="552496" cy="1287165"/>
              </a:xfrm>
            </p:grpSpPr>
            <p:sp>
              <p:nvSpPr>
                <p:cNvPr id="21546" name="Textfeld 50"/>
                <p:cNvSpPr txBox="1">
                  <a:spLocks noChangeArrowheads="1"/>
                </p:cNvSpPr>
                <p:nvPr/>
              </p:nvSpPr>
              <p:spPr bwMode="auto">
                <a:xfrm>
                  <a:off x="2527300" y="3708400"/>
                  <a:ext cx="387396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34" charset="-128"/>
                    </a:defRPr>
                  </a:lvl1pPr>
                  <a:lvl2pPr marL="37931725" indent="-37474525" eaLnBrk="0" hangingPunct="0"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34" charset="-128"/>
                    </a:defRPr>
                  </a:lvl2pPr>
                  <a:lvl3pPr eaLnBrk="0" hangingPunct="0"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34" charset="-128"/>
                    </a:defRPr>
                  </a:lvl3pPr>
                  <a:lvl4pPr eaLnBrk="0" hangingPunct="0"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34" charset="-128"/>
                    </a:defRPr>
                  </a:lvl4pPr>
                  <a:lvl5pPr eaLnBrk="0" hangingPunct="0"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34" charset="-128"/>
                    </a:defRPr>
                  </a:lvl5pPr>
                  <a:lvl6pPr marL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34" charset="-128"/>
                    </a:defRPr>
                  </a:lvl6pPr>
                  <a:lvl7pPr marL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34" charset="-128"/>
                    </a:defRPr>
                  </a:lvl7pPr>
                  <a:lvl8pPr marL="1371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34" charset="-128"/>
                    </a:defRPr>
                  </a:lvl8pPr>
                  <a:lvl9pPr marL="18288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r>
                    <a:rPr lang="de-DE" altLang="de-DE" sz="2400" b="1">
                      <a:solidFill>
                        <a:srgbClr val="D9261C"/>
                      </a:solidFill>
                      <a:latin typeface="Calibri" panose="020F0502020204030204" pitchFamily="34" charset="0"/>
                    </a:rPr>
                    <a:t>N</a:t>
                  </a:r>
                </a:p>
              </p:txBody>
            </p:sp>
            <p:sp>
              <p:nvSpPr>
                <p:cNvPr id="21547" name="Textfeld 51"/>
                <p:cNvSpPr txBox="1">
                  <a:spLocks noChangeArrowheads="1"/>
                </p:cNvSpPr>
                <p:nvPr/>
              </p:nvSpPr>
              <p:spPr bwMode="auto">
                <a:xfrm>
                  <a:off x="2362200" y="4533900"/>
                  <a:ext cx="330138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34" charset="-128"/>
                    </a:defRPr>
                  </a:lvl1pPr>
                  <a:lvl2pPr marL="37931725" indent="-37474525" eaLnBrk="0" hangingPunct="0"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34" charset="-128"/>
                    </a:defRPr>
                  </a:lvl2pPr>
                  <a:lvl3pPr eaLnBrk="0" hangingPunct="0"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34" charset="-128"/>
                    </a:defRPr>
                  </a:lvl3pPr>
                  <a:lvl4pPr eaLnBrk="0" hangingPunct="0"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34" charset="-128"/>
                    </a:defRPr>
                  </a:lvl4pPr>
                  <a:lvl5pPr eaLnBrk="0" hangingPunct="0"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34" charset="-128"/>
                    </a:defRPr>
                  </a:lvl5pPr>
                  <a:lvl6pPr marL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34" charset="-128"/>
                    </a:defRPr>
                  </a:lvl6pPr>
                  <a:lvl7pPr marL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34" charset="-128"/>
                    </a:defRPr>
                  </a:lvl7pPr>
                  <a:lvl8pPr marL="1371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34" charset="-128"/>
                    </a:defRPr>
                  </a:lvl8pPr>
                  <a:lvl9pPr marL="18288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r>
                    <a:rPr lang="de-DE" altLang="de-DE" sz="2400" b="1">
                      <a:solidFill>
                        <a:srgbClr val="86C226"/>
                      </a:solidFill>
                      <a:latin typeface="Calibri" panose="020F0502020204030204" pitchFamily="34" charset="0"/>
                    </a:rPr>
                    <a:t>S</a:t>
                  </a:r>
                </a:p>
              </p:txBody>
            </p:sp>
          </p:grpSp>
        </p:grpSp>
        <p:sp>
          <p:nvSpPr>
            <p:cNvPr id="21543" name="Rechteck 47"/>
            <p:cNvSpPr>
              <a:spLocks noChangeArrowheads="1"/>
            </p:cNvSpPr>
            <p:nvPr/>
          </p:nvSpPr>
          <p:spPr bwMode="auto">
            <a:xfrm>
              <a:off x="2298700" y="2438400"/>
              <a:ext cx="800100" cy="4572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endParaRPr lang="de-DE" altLang="de-DE"/>
            </a:p>
          </p:txBody>
        </p:sp>
      </p:grpSp>
      <p:grpSp>
        <p:nvGrpSpPr>
          <p:cNvPr id="11" name="Gruppierung 54"/>
          <p:cNvGrpSpPr>
            <a:grpSpLocks/>
          </p:cNvGrpSpPr>
          <p:nvPr/>
        </p:nvGrpSpPr>
        <p:grpSpPr bwMode="auto">
          <a:xfrm>
            <a:off x="5233988" y="2438400"/>
            <a:ext cx="2435225" cy="3651250"/>
            <a:chOff x="5233924" y="2438400"/>
            <a:chExt cx="2435352" cy="3652012"/>
          </a:xfrm>
        </p:grpSpPr>
        <p:grpSp>
          <p:nvGrpSpPr>
            <p:cNvPr id="21536" name="Gruppierung 76"/>
            <p:cNvGrpSpPr>
              <a:grpSpLocks/>
            </p:cNvGrpSpPr>
            <p:nvPr/>
          </p:nvGrpSpPr>
          <p:grpSpPr bwMode="auto">
            <a:xfrm>
              <a:off x="5233924" y="2850388"/>
              <a:ext cx="2435352" cy="3240024"/>
              <a:chOff x="5233924" y="2850388"/>
              <a:chExt cx="2435352" cy="3240024"/>
            </a:xfrm>
          </p:grpSpPr>
          <p:pic>
            <p:nvPicPr>
              <p:cNvPr id="21538" name="Bild 57" descr="B1.jpg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33924" y="2850388"/>
                <a:ext cx="2435352" cy="32400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21539" name="Gruppierung 54"/>
              <p:cNvGrpSpPr>
                <a:grpSpLocks/>
              </p:cNvGrpSpPr>
              <p:nvPr/>
            </p:nvGrpSpPr>
            <p:grpSpPr bwMode="auto">
              <a:xfrm>
                <a:off x="6197600" y="3797300"/>
                <a:ext cx="679496" cy="1249065"/>
                <a:chOff x="2146300" y="3657600"/>
                <a:chExt cx="679496" cy="1249065"/>
              </a:xfrm>
            </p:grpSpPr>
            <p:sp>
              <p:nvSpPr>
                <p:cNvPr id="21540" name="Textfeld 59"/>
                <p:cNvSpPr txBox="1">
                  <a:spLocks noChangeArrowheads="1"/>
                </p:cNvSpPr>
                <p:nvPr/>
              </p:nvSpPr>
              <p:spPr bwMode="auto">
                <a:xfrm>
                  <a:off x="2438400" y="4445000"/>
                  <a:ext cx="387396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34" charset="-128"/>
                    </a:defRPr>
                  </a:lvl1pPr>
                  <a:lvl2pPr marL="37931725" indent="-37474525" eaLnBrk="0" hangingPunct="0"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34" charset="-128"/>
                    </a:defRPr>
                  </a:lvl2pPr>
                  <a:lvl3pPr eaLnBrk="0" hangingPunct="0"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34" charset="-128"/>
                    </a:defRPr>
                  </a:lvl3pPr>
                  <a:lvl4pPr eaLnBrk="0" hangingPunct="0"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34" charset="-128"/>
                    </a:defRPr>
                  </a:lvl4pPr>
                  <a:lvl5pPr eaLnBrk="0" hangingPunct="0"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34" charset="-128"/>
                    </a:defRPr>
                  </a:lvl5pPr>
                  <a:lvl6pPr marL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34" charset="-128"/>
                    </a:defRPr>
                  </a:lvl6pPr>
                  <a:lvl7pPr marL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34" charset="-128"/>
                    </a:defRPr>
                  </a:lvl7pPr>
                  <a:lvl8pPr marL="1371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34" charset="-128"/>
                    </a:defRPr>
                  </a:lvl8pPr>
                  <a:lvl9pPr marL="18288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r>
                    <a:rPr lang="de-DE" altLang="de-DE" sz="2400" b="1">
                      <a:solidFill>
                        <a:srgbClr val="D9261C"/>
                      </a:solidFill>
                      <a:latin typeface="Calibri" panose="020F0502020204030204" pitchFamily="34" charset="0"/>
                    </a:rPr>
                    <a:t>N</a:t>
                  </a:r>
                </a:p>
              </p:txBody>
            </p:sp>
            <p:sp>
              <p:nvSpPr>
                <p:cNvPr id="21541" name="Textfeld 60"/>
                <p:cNvSpPr txBox="1">
                  <a:spLocks noChangeArrowheads="1"/>
                </p:cNvSpPr>
                <p:nvPr/>
              </p:nvSpPr>
              <p:spPr bwMode="auto">
                <a:xfrm>
                  <a:off x="2146300" y="3657600"/>
                  <a:ext cx="330138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34" charset="-128"/>
                    </a:defRPr>
                  </a:lvl1pPr>
                  <a:lvl2pPr marL="37931725" indent="-37474525" eaLnBrk="0" hangingPunct="0"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34" charset="-128"/>
                    </a:defRPr>
                  </a:lvl2pPr>
                  <a:lvl3pPr eaLnBrk="0" hangingPunct="0"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34" charset="-128"/>
                    </a:defRPr>
                  </a:lvl3pPr>
                  <a:lvl4pPr eaLnBrk="0" hangingPunct="0"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34" charset="-128"/>
                    </a:defRPr>
                  </a:lvl4pPr>
                  <a:lvl5pPr eaLnBrk="0" hangingPunct="0"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34" charset="-128"/>
                    </a:defRPr>
                  </a:lvl5pPr>
                  <a:lvl6pPr marL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34" charset="-128"/>
                    </a:defRPr>
                  </a:lvl6pPr>
                  <a:lvl7pPr marL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34" charset="-128"/>
                    </a:defRPr>
                  </a:lvl7pPr>
                  <a:lvl8pPr marL="1371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34" charset="-128"/>
                    </a:defRPr>
                  </a:lvl8pPr>
                  <a:lvl9pPr marL="18288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r>
                    <a:rPr lang="de-DE" altLang="de-DE" sz="2400" b="1">
                      <a:solidFill>
                        <a:srgbClr val="86C226"/>
                      </a:solidFill>
                      <a:latin typeface="Calibri" panose="020F0502020204030204" pitchFamily="34" charset="0"/>
                    </a:rPr>
                    <a:t>S</a:t>
                  </a:r>
                </a:p>
              </p:txBody>
            </p:sp>
          </p:grpSp>
        </p:grpSp>
        <p:sp>
          <p:nvSpPr>
            <p:cNvPr id="21537" name="Rechteck 56"/>
            <p:cNvSpPr>
              <a:spLocks noChangeArrowheads="1"/>
            </p:cNvSpPr>
            <p:nvPr/>
          </p:nvSpPr>
          <p:spPr bwMode="auto">
            <a:xfrm>
              <a:off x="6019800" y="2438400"/>
              <a:ext cx="838200" cy="4572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endParaRPr lang="de-DE" altLang="de-DE"/>
            </a:p>
          </p:txBody>
        </p:sp>
      </p:grpSp>
      <p:sp>
        <p:nvSpPr>
          <p:cNvPr id="21522" name="Textfeld 6"/>
          <p:cNvSpPr txBox="1">
            <a:spLocks noChangeArrowheads="1"/>
          </p:cNvSpPr>
          <p:nvPr/>
        </p:nvSpPr>
        <p:spPr bwMode="auto">
          <a:xfrm>
            <a:off x="3606800" y="6196013"/>
            <a:ext cx="20828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de-DE" altLang="de-DE" sz="1800">
                <a:latin typeface="Calibri" panose="020F0502020204030204" pitchFamily="34" charset="0"/>
              </a:rPr>
              <a:t>(von oben gesehen)</a:t>
            </a:r>
          </a:p>
        </p:txBody>
      </p:sp>
      <p:grpSp>
        <p:nvGrpSpPr>
          <p:cNvPr id="14" name="Gruppierung 62"/>
          <p:cNvGrpSpPr>
            <a:grpSpLocks/>
          </p:cNvGrpSpPr>
          <p:nvPr/>
        </p:nvGrpSpPr>
        <p:grpSpPr bwMode="auto">
          <a:xfrm>
            <a:off x="1752600" y="177800"/>
            <a:ext cx="2209800" cy="2082800"/>
            <a:chOff x="1676400" y="139700"/>
            <a:chExt cx="2209800" cy="2082800"/>
          </a:xfrm>
        </p:grpSpPr>
        <p:sp>
          <p:nvSpPr>
            <p:cNvPr id="21531" name="Rechteck 63"/>
            <p:cNvSpPr>
              <a:spLocks noChangeArrowheads="1"/>
            </p:cNvSpPr>
            <p:nvPr/>
          </p:nvSpPr>
          <p:spPr bwMode="auto">
            <a:xfrm>
              <a:off x="1676400" y="139700"/>
              <a:ext cx="2209800" cy="2082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endParaRPr lang="de-DE" altLang="de-DE"/>
            </a:p>
          </p:txBody>
        </p:sp>
        <p:grpSp>
          <p:nvGrpSpPr>
            <p:cNvPr id="21532" name="Gruppierung 49"/>
            <p:cNvGrpSpPr>
              <a:grpSpLocks/>
            </p:cNvGrpSpPr>
            <p:nvPr/>
          </p:nvGrpSpPr>
          <p:grpSpPr bwMode="auto">
            <a:xfrm>
              <a:off x="2050964" y="228600"/>
              <a:ext cx="1511432" cy="1972965"/>
              <a:chOff x="2076364" y="228600"/>
              <a:chExt cx="1511432" cy="1972965"/>
            </a:xfrm>
          </p:grpSpPr>
          <p:pic>
            <p:nvPicPr>
              <p:cNvPr id="21533" name="Bild 65" descr="hand2.jpg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846967">
                <a:off x="2076364" y="230924"/>
                <a:ext cx="1371746" cy="17421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1534" name="Textfeld 66"/>
              <p:cNvSpPr txBox="1">
                <a:spLocks noChangeArrowheads="1"/>
              </p:cNvSpPr>
              <p:nvPr/>
            </p:nvSpPr>
            <p:spPr bwMode="auto">
              <a:xfrm>
                <a:off x="3200400" y="228600"/>
                <a:ext cx="387396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1pPr>
                <a:lvl2pPr marL="37931725" indent="-37474525"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2pPr>
                <a:lvl3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3pPr>
                <a:lvl4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4pPr>
                <a:lvl5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de-DE" altLang="de-DE" sz="2400" b="1">
                    <a:solidFill>
                      <a:srgbClr val="D9261C"/>
                    </a:solidFill>
                    <a:latin typeface="Calibri" panose="020F0502020204030204" pitchFamily="34" charset="0"/>
                  </a:rPr>
                  <a:t>N</a:t>
                </a:r>
              </a:p>
            </p:txBody>
          </p:sp>
          <p:sp>
            <p:nvSpPr>
              <p:cNvPr id="21535" name="Textfeld 67"/>
              <p:cNvSpPr txBox="1">
                <a:spLocks noChangeArrowheads="1"/>
              </p:cNvSpPr>
              <p:nvPr/>
            </p:nvSpPr>
            <p:spPr bwMode="auto">
              <a:xfrm>
                <a:off x="2324100" y="1739900"/>
                <a:ext cx="330138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1pPr>
                <a:lvl2pPr marL="37931725" indent="-37474525"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2pPr>
                <a:lvl3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3pPr>
                <a:lvl4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4pPr>
                <a:lvl5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de-DE" altLang="de-DE" sz="2400" b="1">
                    <a:solidFill>
                      <a:srgbClr val="86C226"/>
                    </a:solidFill>
                    <a:latin typeface="Calibri" panose="020F0502020204030204" pitchFamily="34" charset="0"/>
                  </a:rPr>
                  <a:t>S</a:t>
                </a:r>
              </a:p>
            </p:txBody>
          </p:sp>
        </p:grpSp>
      </p:grpSp>
      <p:grpSp>
        <p:nvGrpSpPr>
          <p:cNvPr id="22" name="Gruppierung 68"/>
          <p:cNvGrpSpPr>
            <a:grpSpLocks/>
          </p:cNvGrpSpPr>
          <p:nvPr/>
        </p:nvGrpSpPr>
        <p:grpSpPr bwMode="auto">
          <a:xfrm>
            <a:off x="5334000" y="177800"/>
            <a:ext cx="2209800" cy="2082800"/>
            <a:chOff x="5384800" y="152400"/>
            <a:chExt cx="2209800" cy="2082800"/>
          </a:xfrm>
        </p:grpSpPr>
        <p:sp>
          <p:nvSpPr>
            <p:cNvPr id="21526" name="Rechteck 69"/>
            <p:cNvSpPr>
              <a:spLocks noChangeArrowheads="1"/>
            </p:cNvSpPr>
            <p:nvPr/>
          </p:nvSpPr>
          <p:spPr bwMode="auto">
            <a:xfrm>
              <a:off x="5384800" y="152400"/>
              <a:ext cx="2209800" cy="2082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endParaRPr lang="de-DE" altLang="de-DE"/>
            </a:p>
          </p:txBody>
        </p:sp>
        <p:grpSp>
          <p:nvGrpSpPr>
            <p:cNvPr id="21527" name="Gruppierung 50"/>
            <p:cNvGrpSpPr>
              <a:grpSpLocks/>
            </p:cNvGrpSpPr>
            <p:nvPr/>
          </p:nvGrpSpPr>
          <p:grpSpPr bwMode="auto">
            <a:xfrm>
              <a:off x="5715000" y="342900"/>
              <a:ext cx="1516516" cy="1884065"/>
              <a:chOff x="5448300" y="342900"/>
              <a:chExt cx="1516516" cy="1884065"/>
            </a:xfrm>
          </p:grpSpPr>
          <p:pic>
            <p:nvPicPr>
              <p:cNvPr id="21528" name="Bild 71" descr="hand2.jpg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8898090">
                <a:off x="5593070" y="350183"/>
                <a:ext cx="1371746" cy="17421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1529" name="Textfeld 72"/>
              <p:cNvSpPr txBox="1">
                <a:spLocks noChangeArrowheads="1"/>
              </p:cNvSpPr>
              <p:nvPr/>
            </p:nvSpPr>
            <p:spPr bwMode="auto">
              <a:xfrm>
                <a:off x="6299200" y="1765300"/>
                <a:ext cx="387396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1pPr>
                <a:lvl2pPr marL="37931725" indent="-37474525"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2pPr>
                <a:lvl3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3pPr>
                <a:lvl4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4pPr>
                <a:lvl5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de-DE" altLang="de-DE" sz="2400" b="1">
                    <a:solidFill>
                      <a:srgbClr val="D9261C"/>
                    </a:solidFill>
                    <a:latin typeface="Calibri" panose="020F0502020204030204" pitchFamily="34" charset="0"/>
                  </a:rPr>
                  <a:t>N</a:t>
                </a:r>
              </a:p>
            </p:txBody>
          </p:sp>
          <p:sp>
            <p:nvSpPr>
              <p:cNvPr id="21530" name="Textfeld 73"/>
              <p:cNvSpPr txBox="1">
                <a:spLocks noChangeArrowheads="1"/>
              </p:cNvSpPr>
              <p:nvPr/>
            </p:nvSpPr>
            <p:spPr bwMode="auto">
              <a:xfrm>
                <a:off x="5448300" y="342900"/>
                <a:ext cx="330138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1pPr>
                <a:lvl2pPr marL="37931725" indent="-37474525"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2pPr>
                <a:lvl3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3pPr>
                <a:lvl4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4pPr>
                <a:lvl5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de-DE" altLang="de-DE" sz="2400" b="1">
                    <a:solidFill>
                      <a:srgbClr val="86C226"/>
                    </a:solidFill>
                    <a:latin typeface="Calibri" panose="020F0502020204030204" pitchFamily="34" charset="0"/>
                  </a:rPr>
                  <a:t>S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20" grpId="0"/>
      <p:bldP spid="21" grpId="0"/>
      <p:bldP spid="43" grpId="0" animBg="1"/>
      <p:bldP spid="4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feld 3"/>
          <p:cNvSpPr txBox="1">
            <a:spLocks noChangeArrowheads="1"/>
          </p:cNvSpPr>
          <p:nvPr/>
        </p:nvSpPr>
        <p:spPr bwMode="auto">
          <a:xfrm>
            <a:off x="584200" y="862013"/>
            <a:ext cx="36877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r>
              <a:rPr lang="de-DE" altLang="de-DE" sz="2400" i="1" u="sng">
                <a:latin typeface="Calibri" panose="020F0502020204030204" pitchFamily="34" charset="0"/>
              </a:rPr>
              <a:t>Erklärung</a:t>
            </a:r>
            <a:endParaRPr lang="de-DE" altLang="de-DE" sz="2400" i="1" u="sng">
              <a:latin typeface="Mistral" panose="03090702030407020403" pitchFamily="66" charset="0"/>
            </a:endParaRPr>
          </a:p>
        </p:txBody>
      </p:sp>
      <p:grpSp>
        <p:nvGrpSpPr>
          <p:cNvPr id="2" name="Gruppierung 31"/>
          <p:cNvGrpSpPr>
            <a:grpSpLocks/>
          </p:cNvGrpSpPr>
          <p:nvPr/>
        </p:nvGrpSpPr>
        <p:grpSpPr bwMode="auto">
          <a:xfrm>
            <a:off x="1104900" y="1651000"/>
            <a:ext cx="6883400" cy="3848100"/>
            <a:chOff x="1104900" y="1651000"/>
            <a:chExt cx="6883400" cy="3848100"/>
          </a:xfrm>
        </p:grpSpPr>
        <p:grpSp>
          <p:nvGrpSpPr>
            <p:cNvPr id="22535" name="Gruppierung 43"/>
            <p:cNvGrpSpPr>
              <a:grpSpLocks/>
            </p:cNvGrpSpPr>
            <p:nvPr/>
          </p:nvGrpSpPr>
          <p:grpSpPr bwMode="auto">
            <a:xfrm>
              <a:off x="1104900" y="1663700"/>
              <a:ext cx="3124200" cy="3835400"/>
              <a:chOff x="1104900" y="2362200"/>
              <a:chExt cx="3124200" cy="3835400"/>
            </a:xfrm>
          </p:grpSpPr>
          <p:sp>
            <p:nvSpPr>
              <p:cNvPr id="22553" name="Rechteck 44"/>
              <p:cNvSpPr>
                <a:spLocks noChangeArrowheads="1"/>
              </p:cNvSpPr>
              <p:nvPr/>
            </p:nvSpPr>
            <p:spPr bwMode="auto">
              <a:xfrm>
                <a:off x="1104900" y="2362200"/>
                <a:ext cx="3124200" cy="3835400"/>
              </a:xfrm>
              <a:prstGeom prst="rect">
                <a:avLst/>
              </a:prstGeom>
              <a:noFill/>
              <a:ln w="12700">
                <a:solidFill>
                  <a:srgbClr val="A6A6A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1pPr>
                <a:lvl2pPr marL="37931725" indent="-37474525"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2pPr>
                <a:lvl3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3pPr>
                <a:lvl4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4pPr>
                <a:lvl5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9pPr>
              </a:lstStyle>
              <a:p>
                <a:endParaRPr lang="de-DE" altLang="de-DE"/>
              </a:p>
            </p:txBody>
          </p:sp>
          <p:sp>
            <p:nvSpPr>
              <p:cNvPr id="22554" name="Textfeld 45"/>
              <p:cNvSpPr txBox="1">
                <a:spLocks noChangeArrowheads="1"/>
              </p:cNvSpPr>
              <p:nvPr/>
            </p:nvSpPr>
            <p:spPr bwMode="auto">
              <a:xfrm>
                <a:off x="1127125" y="2374900"/>
                <a:ext cx="1739900" cy="4619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1pPr>
                <a:lvl2pPr marL="37931725" indent="-37474525"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2pPr>
                <a:lvl3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3pPr>
                <a:lvl4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4pPr>
                <a:lvl5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de-DE" altLang="de-DE" sz="2400">
                    <a:latin typeface="Calibri" panose="020F0502020204030204" pitchFamily="34" charset="0"/>
                  </a:rPr>
                  <a:t>(a)</a:t>
                </a:r>
              </a:p>
            </p:txBody>
          </p:sp>
        </p:grpSp>
        <p:grpSp>
          <p:nvGrpSpPr>
            <p:cNvPr id="22536" name="Gruppierung 47"/>
            <p:cNvGrpSpPr>
              <a:grpSpLocks/>
            </p:cNvGrpSpPr>
            <p:nvPr/>
          </p:nvGrpSpPr>
          <p:grpSpPr bwMode="auto">
            <a:xfrm>
              <a:off x="4864100" y="1651000"/>
              <a:ext cx="3124200" cy="3835400"/>
              <a:chOff x="4864100" y="2349500"/>
              <a:chExt cx="3124200" cy="3835400"/>
            </a:xfrm>
          </p:grpSpPr>
          <p:sp>
            <p:nvSpPr>
              <p:cNvPr id="22551" name="Rechteck 48"/>
              <p:cNvSpPr>
                <a:spLocks noChangeArrowheads="1"/>
              </p:cNvSpPr>
              <p:nvPr/>
            </p:nvSpPr>
            <p:spPr bwMode="auto">
              <a:xfrm>
                <a:off x="4864100" y="2349500"/>
                <a:ext cx="3124200" cy="3835400"/>
              </a:xfrm>
              <a:prstGeom prst="rect">
                <a:avLst/>
              </a:prstGeom>
              <a:noFill/>
              <a:ln w="12700">
                <a:solidFill>
                  <a:srgbClr val="A6A6A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1pPr>
                <a:lvl2pPr marL="37931725" indent="-37474525"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2pPr>
                <a:lvl3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3pPr>
                <a:lvl4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4pPr>
                <a:lvl5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9pPr>
              </a:lstStyle>
              <a:p>
                <a:endParaRPr lang="de-DE" altLang="de-DE"/>
              </a:p>
            </p:txBody>
          </p:sp>
          <p:sp>
            <p:nvSpPr>
              <p:cNvPr id="22552" name="Textfeld 49"/>
              <p:cNvSpPr txBox="1">
                <a:spLocks noChangeArrowheads="1"/>
              </p:cNvSpPr>
              <p:nvPr/>
            </p:nvSpPr>
            <p:spPr bwMode="auto">
              <a:xfrm>
                <a:off x="4886325" y="2362200"/>
                <a:ext cx="1739900" cy="4619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1pPr>
                <a:lvl2pPr marL="37931725" indent="-37474525"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2pPr>
                <a:lvl3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3pPr>
                <a:lvl4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4pPr>
                <a:lvl5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de-DE" altLang="de-DE" sz="2400">
                    <a:latin typeface="Calibri" panose="020F0502020204030204" pitchFamily="34" charset="0"/>
                  </a:rPr>
                  <a:t>(b)</a:t>
                </a:r>
              </a:p>
            </p:txBody>
          </p:sp>
        </p:grpSp>
        <p:grpSp>
          <p:nvGrpSpPr>
            <p:cNvPr id="22537" name="Gruppierung 58"/>
            <p:cNvGrpSpPr>
              <a:grpSpLocks/>
            </p:cNvGrpSpPr>
            <p:nvPr/>
          </p:nvGrpSpPr>
          <p:grpSpPr bwMode="auto">
            <a:xfrm>
              <a:off x="1462088" y="1739900"/>
              <a:ext cx="2435225" cy="3673475"/>
              <a:chOff x="1462024" y="2438400"/>
              <a:chExt cx="2435352" cy="3673856"/>
            </a:xfrm>
          </p:grpSpPr>
          <p:grpSp>
            <p:nvGrpSpPr>
              <p:cNvPr id="22545" name="Gruppierung 59"/>
              <p:cNvGrpSpPr>
                <a:grpSpLocks/>
              </p:cNvGrpSpPr>
              <p:nvPr/>
            </p:nvGrpSpPr>
            <p:grpSpPr bwMode="auto">
              <a:xfrm>
                <a:off x="1462024" y="2777744"/>
                <a:ext cx="2435352" cy="3334512"/>
                <a:chOff x="1462024" y="2777744"/>
                <a:chExt cx="2435352" cy="3334512"/>
              </a:xfrm>
            </p:grpSpPr>
            <p:pic>
              <p:nvPicPr>
                <p:cNvPr id="22547" name="Bild 61" descr="B2.jpg"/>
                <p:cNvPicPr>
                  <a:picLocks noChangeAspect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62024" y="2777744"/>
                  <a:ext cx="2435352" cy="333451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grpSp>
              <p:nvGrpSpPr>
                <p:cNvPr id="22548" name="Gruppierung 53"/>
                <p:cNvGrpSpPr>
                  <a:grpSpLocks/>
                </p:cNvGrpSpPr>
                <p:nvPr/>
              </p:nvGrpSpPr>
              <p:grpSpPr bwMode="auto">
                <a:xfrm>
                  <a:off x="2362200" y="3708400"/>
                  <a:ext cx="552496" cy="1287165"/>
                  <a:chOff x="2362200" y="3708400"/>
                  <a:chExt cx="552496" cy="1287165"/>
                </a:xfrm>
              </p:grpSpPr>
              <p:sp>
                <p:nvSpPr>
                  <p:cNvPr id="22549" name="Textfeld 6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527300" y="3708400"/>
                    <a:ext cx="387396" cy="4616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ＭＳ Ｐゴシック" panose="020B0600070205080204" pitchFamily="34" charset="-128"/>
                      </a:defRPr>
                    </a:lvl1pPr>
                    <a:lvl2pPr marL="37931725" indent="-37474525" eaLnBrk="0" hangingPunct="0">
                      <a:defRPr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ＭＳ Ｐゴシック" panose="020B0600070205080204" pitchFamily="34" charset="-128"/>
                      </a:defRPr>
                    </a:lvl2pPr>
                    <a:lvl3pPr eaLnBrk="0" hangingPunct="0">
                      <a:defRPr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ＭＳ Ｐゴシック" panose="020B0600070205080204" pitchFamily="34" charset="-128"/>
                      </a:defRPr>
                    </a:lvl3pPr>
                    <a:lvl4pPr eaLnBrk="0" hangingPunct="0">
                      <a:defRPr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ＭＳ Ｐゴシック" panose="020B0600070205080204" pitchFamily="34" charset="-128"/>
                      </a:defRPr>
                    </a:lvl4pPr>
                    <a:lvl5pPr eaLnBrk="0" hangingPunct="0">
                      <a:defRPr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ＭＳ Ｐゴシック" panose="020B0600070205080204" pitchFamily="34" charset="-128"/>
                      </a:defRPr>
                    </a:lvl5pPr>
                    <a:lvl6pPr marL="4572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ＭＳ Ｐゴシック" panose="020B0600070205080204" pitchFamily="34" charset="-128"/>
                      </a:defRPr>
                    </a:lvl6pPr>
                    <a:lvl7pPr marL="9144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ＭＳ Ｐゴシック" panose="020B0600070205080204" pitchFamily="34" charset="-128"/>
                      </a:defRPr>
                    </a:lvl7pPr>
                    <a:lvl8pPr marL="1371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ＭＳ Ｐゴシック" panose="020B0600070205080204" pitchFamily="34" charset="-128"/>
                      </a:defRPr>
                    </a:lvl8pPr>
                    <a:lvl9pPr marL="18288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ＭＳ Ｐゴシック" panose="020B0600070205080204" pitchFamily="34" charset="-128"/>
                      </a:defRPr>
                    </a:lvl9pPr>
                  </a:lstStyle>
                  <a:p>
                    <a:pPr eaLnBrk="1" hangingPunct="1"/>
                    <a:r>
                      <a:rPr lang="de-DE" altLang="de-DE" sz="2400" b="1">
                        <a:solidFill>
                          <a:srgbClr val="D9261C"/>
                        </a:solidFill>
                        <a:latin typeface="Calibri" panose="020F0502020204030204" pitchFamily="34" charset="0"/>
                      </a:rPr>
                      <a:t>N</a:t>
                    </a:r>
                  </a:p>
                </p:txBody>
              </p:sp>
              <p:sp>
                <p:nvSpPr>
                  <p:cNvPr id="22550" name="Textfeld 6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362200" y="4533900"/>
                    <a:ext cx="330138" cy="4616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ＭＳ Ｐゴシック" panose="020B0600070205080204" pitchFamily="34" charset="-128"/>
                      </a:defRPr>
                    </a:lvl1pPr>
                    <a:lvl2pPr marL="37931725" indent="-37474525" eaLnBrk="0" hangingPunct="0">
                      <a:defRPr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ＭＳ Ｐゴシック" panose="020B0600070205080204" pitchFamily="34" charset="-128"/>
                      </a:defRPr>
                    </a:lvl2pPr>
                    <a:lvl3pPr eaLnBrk="0" hangingPunct="0">
                      <a:defRPr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ＭＳ Ｐゴシック" panose="020B0600070205080204" pitchFamily="34" charset="-128"/>
                      </a:defRPr>
                    </a:lvl3pPr>
                    <a:lvl4pPr eaLnBrk="0" hangingPunct="0">
                      <a:defRPr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ＭＳ Ｐゴシック" panose="020B0600070205080204" pitchFamily="34" charset="-128"/>
                      </a:defRPr>
                    </a:lvl4pPr>
                    <a:lvl5pPr eaLnBrk="0" hangingPunct="0">
                      <a:defRPr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ＭＳ Ｐゴシック" panose="020B0600070205080204" pitchFamily="34" charset="-128"/>
                      </a:defRPr>
                    </a:lvl5pPr>
                    <a:lvl6pPr marL="4572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ＭＳ Ｐゴシック" panose="020B0600070205080204" pitchFamily="34" charset="-128"/>
                      </a:defRPr>
                    </a:lvl6pPr>
                    <a:lvl7pPr marL="9144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ＭＳ Ｐゴシック" panose="020B0600070205080204" pitchFamily="34" charset="-128"/>
                      </a:defRPr>
                    </a:lvl7pPr>
                    <a:lvl8pPr marL="1371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ＭＳ Ｐゴシック" panose="020B0600070205080204" pitchFamily="34" charset="-128"/>
                      </a:defRPr>
                    </a:lvl8pPr>
                    <a:lvl9pPr marL="18288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ＭＳ Ｐゴシック" panose="020B0600070205080204" pitchFamily="34" charset="-128"/>
                      </a:defRPr>
                    </a:lvl9pPr>
                  </a:lstStyle>
                  <a:p>
                    <a:pPr eaLnBrk="1" hangingPunct="1"/>
                    <a:r>
                      <a:rPr lang="de-DE" altLang="de-DE" sz="2400" b="1">
                        <a:solidFill>
                          <a:srgbClr val="86C226"/>
                        </a:solidFill>
                        <a:latin typeface="Calibri" panose="020F0502020204030204" pitchFamily="34" charset="0"/>
                      </a:rPr>
                      <a:t>S</a:t>
                    </a:r>
                  </a:p>
                </p:txBody>
              </p:sp>
            </p:grpSp>
          </p:grpSp>
          <p:sp>
            <p:nvSpPr>
              <p:cNvPr id="22546" name="Rechteck 60"/>
              <p:cNvSpPr>
                <a:spLocks noChangeArrowheads="1"/>
              </p:cNvSpPr>
              <p:nvPr/>
            </p:nvSpPr>
            <p:spPr bwMode="auto">
              <a:xfrm>
                <a:off x="2298700" y="2438400"/>
                <a:ext cx="800100" cy="4572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1pPr>
                <a:lvl2pPr marL="37931725" indent="-37474525"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2pPr>
                <a:lvl3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3pPr>
                <a:lvl4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4pPr>
                <a:lvl5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9pPr>
              </a:lstStyle>
              <a:p>
                <a:endParaRPr lang="de-DE" altLang="de-DE"/>
              </a:p>
            </p:txBody>
          </p:sp>
        </p:grpSp>
        <p:grpSp>
          <p:nvGrpSpPr>
            <p:cNvPr id="22538" name="Gruppierung 65"/>
            <p:cNvGrpSpPr>
              <a:grpSpLocks/>
            </p:cNvGrpSpPr>
            <p:nvPr/>
          </p:nvGrpSpPr>
          <p:grpSpPr bwMode="auto">
            <a:xfrm>
              <a:off x="5233988" y="1739900"/>
              <a:ext cx="2435225" cy="3651250"/>
              <a:chOff x="5233924" y="2438400"/>
              <a:chExt cx="2435352" cy="3652012"/>
            </a:xfrm>
          </p:grpSpPr>
          <p:grpSp>
            <p:nvGrpSpPr>
              <p:cNvPr id="22539" name="Gruppierung 76"/>
              <p:cNvGrpSpPr>
                <a:grpSpLocks/>
              </p:cNvGrpSpPr>
              <p:nvPr/>
            </p:nvGrpSpPr>
            <p:grpSpPr bwMode="auto">
              <a:xfrm>
                <a:off x="5233924" y="2850388"/>
                <a:ext cx="2435352" cy="3240024"/>
                <a:chOff x="5233924" y="2850388"/>
                <a:chExt cx="2435352" cy="3240024"/>
              </a:xfrm>
            </p:grpSpPr>
            <p:pic>
              <p:nvPicPr>
                <p:cNvPr id="22541" name="Bild 68" descr="B1.jpg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33924" y="2850388"/>
                  <a:ext cx="2435352" cy="32400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grpSp>
              <p:nvGrpSpPr>
                <p:cNvPr id="22542" name="Gruppierung 54"/>
                <p:cNvGrpSpPr>
                  <a:grpSpLocks/>
                </p:cNvGrpSpPr>
                <p:nvPr/>
              </p:nvGrpSpPr>
              <p:grpSpPr bwMode="auto">
                <a:xfrm>
                  <a:off x="6197600" y="3797300"/>
                  <a:ext cx="679496" cy="1249065"/>
                  <a:chOff x="2146300" y="3657600"/>
                  <a:chExt cx="679496" cy="1249065"/>
                </a:xfrm>
              </p:grpSpPr>
              <p:sp>
                <p:nvSpPr>
                  <p:cNvPr id="22543" name="Textfeld 7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438400" y="4445000"/>
                    <a:ext cx="387396" cy="4616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ＭＳ Ｐゴシック" panose="020B0600070205080204" pitchFamily="34" charset="-128"/>
                      </a:defRPr>
                    </a:lvl1pPr>
                    <a:lvl2pPr marL="37931725" indent="-37474525" eaLnBrk="0" hangingPunct="0">
                      <a:defRPr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ＭＳ Ｐゴシック" panose="020B0600070205080204" pitchFamily="34" charset="-128"/>
                      </a:defRPr>
                    </a:lvl2pPr>
                    <a:lvl3pPr eaLnBrk="0" hangingPunct="0">
                      <a:defRPr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ＭＳ Ｐゴシック" panose="020B0600070205080204" pitchFamily="34" charset="-128"/>
                      </a:defRPr>
                    </a:lvl3pPr>
                    <a:lvl4pPr eaLnBrk="0" hangingPunct="0">
                      <a:defRPr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ＭＳ Ｐゴシック" panose="020B0600070205080204" pitchFamily="34" charset="-128"/>
                      </a:defRPr>
                    </a:lvl4pPr>
                    <a:lvl5pPr eaLnBrk="0" hangingPunct="0">
                      <a:defRPr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ＭＳ Ｐゴシック" panose="020B0600070205080204" pitchFamily="34" charset="-128"/>
                      </a:defRPr>
                    </a:lvl5pPr>
                    <a:lvl6pPr marL="4572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ＭＳ Ｐゴシック" panose="020B0600070205080204" pitchFamily="34" charset="-128"/>
                      </a:defRPr>
                    </a:lvl6pPr>
                    <a:lvl7pPr marL="9144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ＭＳ Ｐゴシック" panose="020B0600070205080204" pitchFamily="34" charset="-128"/>
                      </a:defRPr>
                    </a:lvl7pPr>
                    <a:lvl8pPr marL="1371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ＭＳ Ｐゴシック" panose="020B0600070205080204" pitchFamily="34" charset="-128"/>
                      </a:defRPr>
                    </a:lvl8pPr>
                    <a:lvl9pPr marL="18288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ＭＳ Ｐゴシック" panose="020B0600070205080204" pitchFamily="34" charset="-128"/>
                      </a:defRPr>
                    </a:lvl9pPr>
                  </a:lstStyle>
                  <a:p>
                    <a:pPr eaLnBrk="1" hangingPunct="1"/>
                    <a:r>
                      <a:rPr lang="de-DE" altLang="de-DE" sz="2400" b="1">
                        <a:solidFill>
                          <a:srgbClr val="D9261C"/>
                        </a:solidFill>
                        <a:latin typeface="Calibri" panose="020F0502020204030204" pitchFamily="34" charset="0"/>
                      </a:rPr>
                      <a:t>N</a:t>
                    </a:r>
                  </a:p>
                </p:txBody>
              </p:sp>
              <p:sp>
                <p:nvSpPr>
                  <p:cNvPr id="22544" name="Textfeld 7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146300" y="3657600"/>
                    <a:ext cx="330138" cy="4616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ＭＳ Ｐゴシック" panose="020B0600070205080204" pitchFamily="34" charset="-128"/>
                      </a:defRPr>
                    </a:lvl1pPr>
                    <a:lvl2pPr marL="37931725" indent="-37474525" eaLnBrk="0" hangingPunct="0">
                      <a:defRPr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ＭＳ Ｐゴシック" panose="020B0600070205080204" pitchFamily="34" charset="-128"/>
                      </a:defRPr>
                    </a:lvl2pPr>
                    <a:lvl3pPr eaLnBrk="0" hangingPunct="0">
                      <a:defRPr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ＭＳ Ｐゴシック" panose="020B0600070205080204" pitchFamily="34" charset="-128"/>
                      </a:defRPr>
                    </a:lvl3pPr>
                    <a:lvl4pPr eaLnBrk="0" hangingPunct="0">
                      <a:defRPr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ＭＳ Ｐゴシック" panose="020B0600070205080204" pitchFamily="34" charset="-128"/>
                      </a:defRPr>
                    </a:lvl4pPr>
                    <a:lvl5pPr eaLnBrk="0" hangingPunct="0">
                      <a:defRPr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ＭＳ Ｐゴシック" panose="020B0600070205080204" pitchFamily="34" charset="-128"/>
                      </a:defRPr>
                    </a:lvl5pPr>
                    <a:lvl6pPr marL="4572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ＭＳ Ｐゴシック" panose="020B0600070205080204" pitchFamily="34" charset="-128"/>
                      </a:defRPr>
                    </a:lvl6pPr>
                    <a:lvl7pPr marL="9144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ＭＳ Ｐゴシック" panose="020B0600070205080204" pitchFamily="34" charset="-128"/>
                      </a:defRPr>
                    </a:lvl7pPr>
                    <a:lvl8pPr marL="1371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ＭＳ Ｐゴシック" panose="020B0600070205080204" pitchFamily="34" charset="-128"/>
                      </a:defRPr>
                    </a:lvl8pPr>
                    <a:lvl9pPr marL="18288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ＭＳ Ｐゴシック" panose="020B0600070205080204" pitchFamily="34" charset="-128"/>
                      </a:defRPr>
                    </a:lvl9pPr>
                  </a:lstStyle>
                  <a:p>
                    <a:pPr eaLnBrk="1" hangingPunct="1"/>
                    <a:r>
                      <a:rPr lang="de-DE" altLang="de-DE" sz="2400" b="1">
                        <a:solidFill>
                          <a:srgbClr val="86C226"/>
                        </a:solidFill>
                        <a:latin typeface="Calibri" panose="020F0502020204030204" pitchFamily="34" charset="0"/>
                      </a:rPr>
                      <a:t>S</a:t>
                    </a:r>
                  </a:p>
                </p:txBody>
              </p:sp>
            </p:grpSp>
          </p:grpSp>
          <p:sp>
            <p:nvSpPr>
              <p:cNvPr id="22540" name="Rechteck 67"/>
              <p:cNvSpPr>
                <a:spLocks noChangeArrowheads="1"/>
              </p:cNvSpPr>
              <p:nvPr/>
            </p:nvSpPr>
            <p:spPr bwMode="auto">
              <a:xfrm>
                <a:off x="6019800" y="2438400"/>
                <a:ext cx="838200" cy="4572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1pPr>
                <a:lvl2pPr marL="37931725" indent="-37474525"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2pPr>
                <a:lvl3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3pPr>
                <a:lvl4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4pPr>
                <a:lvl5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9pPr>
              </a:lstStyle>
              <a:p>
                <a:endParaRPr lang="de-DE" altLang="de-DE"/>
              </a:p>
            </p:txBody>
          </p:sp>
        </p:grpSp>
      </p:grpSp>
      <p:pic>
        <p:nvPicPr>
          <p:cNvPr id="22532" name="Bild 6" descr="copyright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1850" y="6496050"/>
            <a:ext cx="1962150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Bild 24" descr="Hand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5425" y="101600"/>
            <a:ext cx="1193800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Textfeld 25"/>
          <p:cNvSpPr txBox="1">
            <a:spLocks noChangeArrowheads="1"/>
          </p:cNvSpPr>
          <p:nvPr/>
        </p:nvSpPr>
        <p:spPr bwMode="auto">
          <a:xfrm>
            <a:off x="8559800" y="1069975"/>
            <a:ext cx="584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de-DE" altLang="de-DE" sz="2400" b="1">
                <a:latin typeface="Calibri" panose="020F0502020204030204" pitchFamily="34" charset="0"/>
              </a:rPr>
              <a:t>AB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Bild 8" descr="Hand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5425" y="101600"/>
            <a:ext cx="1193800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feld 9"/>
          <p:cNvSpPr txBox="1">
            <a:spLocks noChangeArrowheads="1"/>
          </p:cNvSpPr>
          <p:nvPr/>
        </p:nvSpPr>
        <p:spPr bwMode="auto">
          <a:xfrm>
            <a:off x="582613" y="4386263"/>
            <a:ext cx="784542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de-DE" altLang="de-DE" sz="2400">
                <a:latin typeface="Calibri" panose="020F0502020204030204" pitchFamily="34" charset="0"/>
              </a:rPr>
              <a:t>=&gt; Die Spule dreht sich so weit, bis die Rückstellkraft der </a:t>
            </a:r>
            <a:br>
              <a:rPr lang="de-DE" altLang="de-DE" sz="2400">
                <a:latin typeface="Calibri" panose="020F0502020204030204" pitchFamily="34" charset="0"/>
              </a:rPr>
            </a:br>
            <a:r>
              <a:rPr lang="de-DE" altLang="de-DE" sz="2400">
                <a:latin typeface="Calibri" panose="020F0502020204030204" pitchFamily="34" charset="0"/>
              </a:rPr>
              <a:t>Aufhängung ebenso groß ist wie die magnetische Kraft.</a:t>
            </a:r>
          </a:p>
        </p:txBody>
      </p:sp>
      <p:sp>
        <p:nvSpPr>
          <p:cNvPr id="11" name="Textfeld 10"/>
          <p:cNvSpPr txBox="1">
            <a:spLocks noChangeArrowheads="1"/>
          </p:cNvSpPr>
          <p:nvPr/>
        </p:nvSpPr>
        <p:spPr bwMode="auto">
          <a:xfrm>
            <a:off x="582613" y="1604963"/>
            <a:ext cx="784542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de-DE" altLang="de-DE" sz="2400">
                <a:latin typeface="Calibri" panose="020F0502020204030204" pitchFamily="34" charset="0"/>
              </a:rPr>
              <a:t>Durch den Stromfluss wird die Spule zum </a:t>
            </a:r>
            <a:r>
              <a:rPr lang="de-DE" altLang="de-DE" sz="2400" u="sng">
                <a:latin typeface="Calibri" panose="020F0502020204030204" pitchFamily="34" charset="0"/>
              </a:rPr>
              <a:t>Elektromagneten</a:t>
            </a:r>
            <a:r>
              <a:rPr lang="de-DE" altLang="de-DE" sz="2400">
                <a:latin typeface="Calibri" panose="020F0502020204030204" pitchFamily="34" charset="0"/>
              </a:rPr>
              <a:t> mit magnetischem Nordpol und Südpol. </a:t>
            </a:r>
          </a:p>
        </p:txBody>
      </p:sp>
      <p:sp>
        <p:nvSpPr>
          <p:cNvPr id="12" name="Textfeld 11"/>
          <p:cNvSpPr txBox="1">
            <a:spLocks noChangeArrowheads="1"/>
          </p:cNvSpPr>
          <p:nvPr/>
        </p:nvSpPr>
        <p:spPr bwMode="auto">
          <a:xfrm>
            <a:off x="582613" y="2417763"/>
            <a:ext cx="784542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de-DE" altLang="de-DE" sz="2400">
                <a:latin typeface="Calibri" panose="020F0502020204030204" pitchFamily="34" charset="0"/>
              </a:rPr>
              <a:t>Je größer die Stromstärke ist, desto stärker ist das Magnetfeld der Spule.</a:t>
            </a:r>
          </a:p>
        </p:txBody>
      </p:sp>
      <p:sp>
        <p:nvSpPr>
          <p:cNvPr id="13" name="Textfeld 12"/>
          <p:cNvSpPr txBox="1">
            <a:spLocks noChangeArrowheads="1"/>
          </p:cNvSpPr>
          <p:nvPr/>
        </p:nvSpPr>
        <p:spPr bwMode="auto">
          <a:xfrm>
            <a:off x="582613" y="3217863"/>
            <a:ext cx="784542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de-DE" altLang="de-DE" sz="2400">
                <a:latin typeface="Calibri" panose="020F0502020204030204" pitchFamily="34" charset="0"/>
              </a:rPr>
              <a:t>=&gt; Die Spule wird um einen bestimmten Winkel gedreht, da sich die Magnetpole der Spule und die Magnetpole des Hufeisenmagneten abstoßen bzw. anziehen.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6"/>
          <p:cNvSpPr txBox="1">
            <a:spLocks noChangeArrowheads="1"/>
          </p:cNvSpPr>
          <p:nvPr/>
        </p:nvSpPr>
        <p:spPr bwMode="auto">
          <a:xfrm>
            <a:off x="587375" y="3271838"/>
            <a:ext cx="788352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de-DE" altLang="de-DE" sz="2400">
                <a:latin typeface="Calibri" panose="020F0502020204030204" pitchFamily="34" charset="0"/>
              </a:rPr>
              <a:t>Durch verschiedene Ausgangslagen der Spule wird geprüft, wie groß die maximale Drehung der Spule sein kann.</a:t>
            </a:r>
          </a:p>
        </p:txBody>
      </p:sp>
      <p:sp>
        <p:nvSpPr>
          <p:cNvPr id="15" name="Textfeld 3"/>
          <p:cNvSpPr txBox="1">
            <a:spLocks noChangeArrowheads="1"/>
          </p:cNvSpPr>
          <p:nvPr/>
        </p:nvSpPr>
        <p:spPr bwMode="auto">
          <a:xfrm>
            <a:off x="611188" y="1774825"/>
            <a:ext cx="36877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r>
              <a:rPr lang="de-DE" altLang="de-DE" sz="2400" i="1" u="sng">
                <a:latin typeface="Calibri" panose="020F0502020204030204" pitchFamily="34" charset="0"/>
              </a:rPr>
              <a:t>Aufbau</a:t>
            </a:r>
            <a:endParaRPr lang="de-DE" altLang="de-DE" sz="2400" i="1" u="sng">
              <a:latin typeface="Mistral" panose="03090702030407020403" pitchFamily="66" charset="0"/>
            </a:endParaRPr>
          </a:p>
        </p:txBody>
      </p:sp>
      <p:sp>
        <p:nvSpPr>
          <p:cNvPr id="16" name="Textfeld 3"/>
          <p:cNvSpPr txBox="1">
            <a:spLocks noChangeArrowheads="1"/>
          </p:cNvSpPr>
          <p:nvPr/>
        </p:nvSpPr>
        <p:spPr bwMode="auto">
          <a:xfrm>
            <a:off x="598488" y="2813050"/>
            <a:ext cx="36877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r>
              <a:rPr lang="de-DE" altLang="de-DE" sz="2400" i="1" u="sng">
                <a:latin typeface="Calibri" panose="020F0502020204030204" pitchFamily="34" charset="0"/>
              </a:rPr>
              <a:t>Beschreibung</a:t>
            </a:r>
            <a:endParaRPr lang="de-DE" altLang="de-DE" sz="2400" i="1" u="sng">
              <a:latin typeface="Mistral" panose="03090702030407020403" pitchFamily="66" charset="0"/>
            </a:endParaRPr>
          </a:p>
        </p:txBody>
      </p:sp>
      <p:sp>
        <p:nvSpPr>
          <p:cNvPr id="17" name="Textfeld 3"/>
          <p:cNvSpPr txBox="1">
            <a:spLocks noChangeArrowheads="1"/>
          </p:cNvSpPr>
          <p:nvPr/>
        </p:nvSpPr>
        <p:spPr bwMode="auto">
          <a:xfrm>
            <a:off x="596900" y="1235075"/>
            <a:ext cx="46418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r>
              <a:rPr lang="de-DE" altLang="de-DE" sz="2400" b="1" u="sng">
                <a:latin typeface="Calibri" panose="020F0502020204030204" pitchFamily="34" charset="0"/>
              </a:rPr>
              <a:t>Versuch 2:</a:t>
            </a:r>
            <a:r>
              <a:rPr lang="de-DE" altLang="de-DE" sz="2400" u="sng">
                <a:latin typeface="Calibri" panose="020F0502020204030204" pitchFamily="34" charset="0"/>
              </a:rPr>
              <a:t> Maximaler Drehwinkel</a:t>
            </a:r>
            <a:endParaRPr lang="de-DE" altLang="de-DE" sz="2400" u="sng">
              <a:latin typeface="Mistral" panose="03090702030407020403" pitchFamily="66" charset="0"/>
            </a:endParaRPr>
          </a:p>
        </p:txBody>
      </p:sp>
      <p:sp>
        <p:nvSpPr>
          <p:cNvPr id="7" name="Textfeld 6"/>
          <p:cNvSpPr txBox="1">
            <a:spLocks noChangeArrowheads="1"/>
          </p:cNvSpPr>
          <p:nvPr/>
        </p:nvSpPr>
        <p:spPr bwMode="auto">
          <a:xfrm>
            <a:off x="612775" y="2243138"/>
            <a:ext cx="41132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de-DE" altLang="de-DE" sz="2400">
                <a:latin typeface="Calibri" panose="020F0502020204030204" pitchFamily="34" charset="0"/>
              </a:rPr>
              <a:t>(analog zu V3)</a:t>
            </a:r>
          </a:p>
        </p:txBody>
      </p:sp>
      <p:sp>
        <p:nvSpPr>
          <p:cNvPr id="8" name="Textfeld 6"/>
          <p:cNvSpPr txBox="1">
            <a:spLocks noChangeArrowheads="1"/>
          </p:cNvSpPr>
          <p:nvPr/>
        </p:nvSpPr>
        <p:spPr bwMode="auto">
          <a:xfrm>
            <a:off x="587375" y="4630738"/>
            <a:ext cx="78835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de-DE" altLang="de-DE" sz="2400" dirty="0">
                <a:latin typeface="Calibri" panose="020F0502020204030204" pitchFamily="34" charset="0"/>
              </a:rPr>
              <a:t>Der maximale Drehwinkel beträgt 180</a:t>
            </a:r>
            <a:r>
              <a:rPr lang="de-DE" altLang="de-DE" sz="2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°</a:t>
            </a:r>
            <a:r>
              <a:rPr lang="de-DE" altLang="de-DE" sz="2400" dirty="0">
                <a:latin typeface="Calibri" panose="020F0502020204030204" pitchFamily="34" charset="0"/>
              </a:rPr>
              <a:t>.</a:t>
            </a:r>
          </a:p>
        </p:txBody>
      </p:sp>
      <p:sp>
        <p:nvSpPr>
          <p:cNvPr id="11" name="Textfeld 3"/>
          <p:cNvSpPr txBox="1">
            <a:spLocks noChangeArrowheads="1"/>
          </p:cNvSpPr>
          <p:nvPr/>
        </p:nvSpPr>
        <p:spPr bwMode="auto">
          <a:xfrm>
            <a:off x="585788" y="4184650"/>
            <a:ext cx="36877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r>
              <a:rPr lang="de-DE" altLang="de-DE" sz="2400" i="1" u="sng">
                <a:latin typeface="Calibri" panose="020F0502020204030204" pitchFamily="34" charset="0"/>
              </a:rPr>
              <a:t>Beobachtung</a:t>
            </a:r>
            <a:endParaRPr lang="de-DE" altLang="de-DE" sz="2400" i="1" u="sng">
              <a:latin typeface="Mistral" panose="03090702030407020403" pitchFamily="66" charset="0"/>
            </a:endParaRPr>
          </a:p>
        </p:txBody>
      </p:sp>
      <p:pic>
        <p:nvPicPr>
          <p:cNvPr id="12" name="Bild 11" descr="Hand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5425" y="101600"/>
            <a:ext cx="1193800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/>
      <p:bldP spid="16" grpId="0"/>
      <p:bldP spid="17" grpId="0"/>
      <p:bldP spid="7" grpId="0"/>
      <p:bldP spid="8" grpId="0"/>
      <p:bldP spid="11" grpId="0"/>
    </p:bldLst>
  </p:timing>
</p:sld>
</file>

<file path=ppt/theme/theme1.xml><?xml version="1.0" encoding="utf-8"?>
<a:theme xmlns:a="http://schemas.openxmlformats.org/drawingml/2006/main" name="Physik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hysik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hysi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hysik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hysik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hysik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hysik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hysik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hysik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Pages>1</Pages>
  <Words>439</Words>
  <Application>Microsoft Office PowerPoint</Application>
  <PresentationFormat>Bildschirmpräsentation (4:3)</PresentationFormat>
  <Paragraphs>91</Paragraphs>
  <Slides>18</Slides>
  <Notes>4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18</vt:i4>
      </vt:variant>
    </vt:vector>
  </HeadingPairs>
  <TitlesOfParts>
    <vt:vector size="24" baseType="lpstr">
      <vt:lpstr>ＭＳ Ｐゴシック</vt:lpstr>
      <vt:lpstr>Arial Unicode MS</vt:lpstr>
      <vt:lpstr>Calibri</vt:lpstr>
      <vt:lpstr>Mistral</vt:lpstr>
      <vt:lpstr>Times New Roman</vt:lpstr>
      <vt:lpstr>Physik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subject/>
  <dc:creator>Lorenz K Schröfl</dc:creator>
  <cp:keywords/>
  <dc:description/>
  <cp:lastModifiedBy>Lorenz Schröfl</cp:lastModifiedBy>
  <cp:revision>383</cp:revision>
  <cp:lastPrinted>2010-09-12T10:13:52Z</cp:lastPrinted>
  <dcterms:created xsi:type="dcterms:W3CDTF">2015-09-02T17:51:27Z</dcterms:created>
  <dcterms:modified xsi:type="dcterms:W3CDTF">2018-06-24T15:45:12Z</dcterms:modified>
  <cp:category/>
</cp:coreProperties>
</file>